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169"/>
  </p:notesMasterIdLst>
  <p:sldIdLst>
    <p:sldId id="256" r:id="rId2"/>
    <p:sldId id="1174" r:id="rId3"/>
    <p:sldId id="1215" r:id="rId4"/>
    <p:sldId id="1204" r:id="rId5"/>
    <p:sldId id="1251" r:id="rId6"/>
    <p:sldId id="1265" r:id="rId7"/>
    <p:sldId id="1205" r:id="rId8"/>
    <p:sldId id="1264" r:id="rId9"/>
    <p:sldId id="1263" r:id="rId10"/>
    <p:sldId id="1262" r:id="rId11"/>
    <p:sldId id="1206" r:id="rId12"/>
    <p:sldId id="1261" r:id="rId13"/>
    <p:sldId id="1260" r:id="rId14"/>
    <p:sldId id="1259" r:id="rId15"/>
    <p:sldId id="1207" r:id="rId16"/>
    <p:sldId id="1198" r:id="rId17"/>
    <p:sldId id="1258" r:id="rId18"/>
    <p:sldId id="1257" r:id="rId19"/>
    <p:sldId id="1208" r:id="rId20"/>
    <p:sldId id="1256" r:id="rId21"/>
    <p:sldId id="1255" r:id="rId22"/>
    <p:sldId id="1203" r:id="rId23"/>
    <p:sldId id="1209" r:id="rId24"/>
    <p:sldId id="1210" r:id="rId25"/>
    <p:sldId id="1371" r:id="rId26"/>
    <p:sldId id="1254" r:id="rId27"/>
    <p:sldId id="1253" r:id="rId28"/>
    <p:sldId id="1213" r:id="rId29"/>
    <p:sldId id="1214" r:id="rId30"/>
    <p:sldId id="1216" r:id="rId31"/>
    <p:sldId id="1217" r:id="rId32"/>
    <p:sldId id="1252" r:id="rId33"/>
    <p:sldId id="1250" r:id="rId34"/>
    <p:sldId id="1220" r:id="rId35"/>
    <p:sldId id="1370" r:id="rId36"/>
    <p:sldId id="1249" r:id="rId37"/>
    <p:sldId id="1227" r:id="rId38"/>
    <p:sldId id="1228" r:id="rId39"/>
    <p:sldId id="1229" r:id="rId40"/>
    <p:sldId id="1374" r:id="rId41"/>
    <p:sldId id="1375" r:id="rId42"/>
    <p:sldId id="271" r:id="rId43"/>
    <p:sldId id="1103" r:id="rId44"/>
    <p:sldId id="1420" r:id="rId45"/>
    <p:sldId id="1421" r:id="rId46"/>
    <p:sldId id="1104" r:id="rId47"/>
    <p:sldId id="272" r:id="rId48"/>
    <p:sldId id="1424" r:id="rId49"/>
    <p:sldId id="1351" r:id="rId50"/>
    <p:sldId id="790" r:id="rId51"/>
    <p:sldId id="1231" r:id="rId52"/>
    <p:sldId id="1232" r:id="rId53"/>
    <p:sldId id="1235" r:id="rId54"/>
    <p:sldId id="1233" r:id="rId55"/>
    <p:sldId id="1234" r:id="rId56"/>
    <p:sldId id="1236" r:id="rId57"/>
    <p:sldId id="1237" r:id="rId58"/>
    <p:sldId id="1238" r:id="rId59"/>
    <p:sldId id="1240" r:id="rId60"/>
    <p:sldId id="1239" r:id="rId61"/>
    <p:sldId id="1241" r:id="rId62"/>
    <p:sldId id="1242" r:id="rId63"/>
    <p:sldId id="1373" r:id="rId64"/>
    <p:sldId id="1244" r:id="rId65"/>
    <p:sldId id="1266" r:id="rId66"/>
    <p:sldId id="1267" r:id="rId67"/>
    <p:sldId id="1268" r:id="rId68"/>
    <p:sldId id="1356" r:id="rId69"/>
    <p:sldId id="1271" r:id="rId70"/>
    <p:sldId id="1272" r:id="rId71"/>
    <p:sldId id="1275" r:id="rId72"/>
    <p:sldId id="1274" r:id="rId73"/>
    <p:sldId id="1276" r:id="rId74"/>
    <p:sldId id="1269" r:id="rId75"/>
    <p:sldId id="1278" r:id="rId76"/>
    <p:sldId id="1273" r:id="rId77"/>
    <p:sldId id="1279" r:id="rId78"/>
    <p:sldId id="1280" r:id="rId79"/>
    <p:sldId id="1283" r:id="rId80"/>
    <p:sldId id="1358" r:id="rId81"/>
    <p:sldId id="1284" r:id="rId82"/>
    <p:sldId id="1372" r:id="rId83"/>
    <p:sldId id="1285" r:id="rId84"/>
    <p:sldId id="1282" r:id="rId85"/>
    <p:sldId id="1286" r:id="rId86"/>
    <p:sldId id="1289" r:id="rId87"/>
    <p:sldId id="1291" r:id="rId88"/>
    <p:sldId id="1290" r:id="rId89"/>
    <p:sldId id="1287" r:id="rId90"/>
    <p:sldId id="1288" r:id="rId91"/>
    <p:sldId id="1292" r:id="rId92"/>
    <p:sldId id="1293" r:id="rId93"/>
    <p:sldId id="1302" r:id="rId94"/>
    <p:sldId id="1309" r:id="rId95"/>
    <p:sldId id="1359" r:id="rId96"/>
    <p:sldId id="1294" r:id="rId97"/>
    <p:sldId id="1295" r:id="rId98"/>
    <p:sldId id="1296" r:id="rId99"/>
    <p:sldId id="1297" r:id="rId100"/>
    <p:sldId id="1298" r:id="rId101"/>
    <p:sldId id="1299" r:id="rId102"/>
    <p:sldId id="1300" r:id="rId103"/>
    <p:sldId id="1301" r:id="rId104"/>
    <p:sldId id="1303" r:id="rId105"/>
    <p:sldId id="1305" r:id="rId106"/>
    <p:sldId id="1304" r:id="rId107"/>
    <p:sldId id="1306" r:id="rId108"/>
    <p:sldId id="1307" r:id="rId109"/>
    <p:sldId id="1308" r:id="rId110"/>
    <p:sldId id="1378" r:id="rId111"/>
    <p:sldId id="1346" r:id="rId112"/>
    <p:sldId id="1347" r:id="rId113"/>
    <p:sldId id="1310" r:id="rId114"/>
    <p:sldId id="1312" r:id="rId115"/>
    <p:sldId id="1380" r:id="rId116"/>
    <p:sldId id="1381" r:id="rId117"/>
    <p:sldId id="1409" r:id="rId118"/>
    <p:sldId id="1410" r:id="rId119"/>
    <p:sldId id="1382" r:id="rId120"/>
    <p:sldId id="1386" r:id="rId121"/>
    <p:sldId id="1387" r:id="rId122"/>
    <p:sldId id="1391" r:id="rId123"/>
    <p:sldId id="1408" r:id="rId124"/>
    <p:sldId id="1405" r:id="rId125"/>
    <p:sldId id="1417" r:id="rId126"/>
    <p:sldId id="1411" r:id="rId127"/>
    <p:sldId id="1406" r:id="rId128"/>
    <p:sldId id="1398" r:id="rId129"/>
    <p:sldId id="1399" r:id="rId130"/>
    <p:sldId id="1400" r:id="rId131"/>
    <p:sldId id="1401" r:id="rId132"/>
    <p:sldId id="1365" r:id="rId133"/>
    <p:sldId id="1412" r:id="rId134"/>
    <p:sldId id="1317" r:id="rId135"/>
    <p:sldId id="1413" r:id="rId136"/>
    <p:sldId id="1318" r:id="rId137"/>
    <p:sldId id="1414" r:id="rId138"/>
    <p:sldId id="1320" r:id="rId139"/>
    <p:sldId id="1321" r:id="rId140"/>
    <p:sldId id="1415" r:id="rId141"/>
    <p:sldId id="1324" r:id="rId142"/>
    <p:sldId id="1366" r:id="rId143"/>
    <p:sldId id="1416" r:id="rId144"/>
    <p:sldId id="1326" r:id="rId145"/>
    <p:sldId id="1327" r:id="rId146"/>
    <p:sldId id="1368" r:id="rId147"/>
    <p:sldId id="1369" r:id="rId148"/>
    <p:sldId id="1418" r:id="rId149"/>
    <p:sldId id="1334" r:id="rId150"/>
    <p:sldId id="1419" r:id="rId151"/>
    <p:sldId id="1329" r:id="rId152"/>
    <p:sldId id="1330" r:id="rId153"/>
    <p:sldId id="1331" r:id="rId154"/>
    <p:sldId id="1332" r:id="rId155"/>
    <p:sldId id="1333" r:id="rId156"/>
    <p:sldId id="1336" r:id="rId157"/>
    <p:sldId id="1337" r:id="rId158"/>
    <p:sldId id="1338" r:id="rId159"/>
    <p:sldId id="1348" r:id="rId160"/>
    <p:sldId id="1349" r:id="rId161"/>
    <p:sldId id="1311" r:id="rId162"/>
    <p:sldId id="1183" r:id="rId163"/>
    <p:sldId id="1355" r:id="rId164"/>
    <p:sldId id="601" r:id="rId165"/>
    <p:sldId id="1425" r:id="rId166"/>
    <p:sldId id="1422" r:id="rId167"/>
    <p:sldId id="407" r:id="rId168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E500"/>
    <a:srgbClr val="453395"/>
    <a:srgbClr val="0DF500"/>
    <a:srgbClr val="A6251A"/>
    <a:srgbClr val="131313"/>
    <a:srgbClr val="21221C"/>
    <a:srgbClr val="0DFF01"/>
    <a:srgbClr val="ECBC28"/>
    <a:srgbClr val="C4AFA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DBA27EB-6FAA-4C75-B53A-2E459C41F3A7}">
  <a:tblStyle styleId="{5DBA27EB-6FAA-4C75-B53A-2E459C41F3A7}" styleName="Table_0">
    <a:wholeTbl>
      <a:tcStyle>
        <a:tcBdr>
          <a:left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DA382DB0-DFFE-4DBB-8A46-F71926E32167}" styleName="Table_1">
    <a:wholeTbl>
      <a:tcStyle>
        <a:tcBdr>
          <a:left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703" autoAdjust="0"/>
  </p:normalViewPr>
  <p:slideViewPr>
    <p:cSldViewPr snapToGrid="0" snapToObjects="1">
      <p:cViewPr varScale="1">
        <p:scale>
          <a:sx n="135" d="100"/>
          <a:sy n="135" d="100"/>
        </p:scale>
        <p:origin x="-232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-289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printerSettings" Target="printerSettings/printerSettings1.bin"/><Relationship Id="rId171" Type="http://schemas.openxmlformats.org/officeDocument/2006/relationships/presProps" Target="presProps.xml"/><Relationship Id="rId172" Type="http://schemas.openxmlformats.org/officeDocument/2006/relationships/viewProps" Target="view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theme" Target="theme/theme1.xml"/><Relationship Id="rId17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129079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1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1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1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1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1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5" name="Shape 8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375775"/>
            <a:ext cx="4919699" cy="3891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6400"/>
            </a:lvl1pPr>
            <a:lvl2pPr>
              <a:spcBef>
                <a:spcPts val="0"/>
              </a:spcBef>
              <a:buSzPct val="100000"/>
              <a:defRPr sz="6400"/>
            </a:lvl2pPr>
            <a:lvl3pPr>
              <a:spcBef>
                <a:spcPts val="0"/>
              </a:spcBef>
              <a:buSzPct val="100000"/>
              <a:defRPr sz="6400"/>
            </a:lvl3pPr>
            <a:lvl4pPr>
              <a:spcBef>
                <a:spcPts val="0"/>
              </a:spcBef>
              <a:buSzPct val="100000"/>
              <a:defRPr sz="6400"/>
            </a:lvl4pPr>
            <a:lvl5pPr>
              <a:spcBef>
                <a:spcPts val="0"/>
              </a:spcBef>
              <a:buSzPct val="100000"/>
              <a:defRPr sz="6400"/>
            </a:lvl5pPr>
            <a:lvl6pPr>
              <a:spcBef>
                <a:spcPts val="0"/>
              </a:spcBef>
              <a:buSzPct val="100000"/>
              <a:defRPr sz="6400"/>
            </a:lvl6pPr>
            <a:lvl7pPr>
              <a:spcBef>
                <a:spcPts val="0"/>
              </a:spcBef>
              <a:buSzPct val="100000"/>
              <a:defRPr sz="6400"/>
            </a:lvl7pPr>
            <a:lvl8pPr>
              <a:spcBef>
                <a:spcPts val="0"/>
              </a:spcBef>
              <a:buSzPct val="100000"/>
              <a:defRPr sz="6400"/>
            </a:lvl8pPr>
            <a:lvl9pPr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4266975"/>
            <a:ext cx="4074000" cy="784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None/>
              <a:defRPr sz="1800"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None/>
              <a:defRPr sz="18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None/>
              <a:defRPr sz="18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3548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1721687-68EF-D644-BF26-53E33F2DA5BA}" type="datetimeFigureOut">
              <a:rPr lang="en-US" smtClean="0"/>
              <a:t>11/19/16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755BF-0EFD-914B-9E5B-CD2E02254F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871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buFont typeface="Merriweather"/>
              <a:defRPr sz="3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buFont typeface="Merriweather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buFont typeface="Merriweather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buFont typeface="Merriweather"/>
              <a:defRPr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buFont typeface="Merriweather"/>
              <a:defRPr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buFont typeface="Merriweather"/>
              <a:defRPr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buFont typeface="Merriweather"/>
              <a:defRPr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buFont typeface="Merriweather"/>
              <a:defRPr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buFont typeface="Merriweather"/>
              <a:defRPr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Montserrat-Regular"/>
          <a:ea typeface="Arial"/>
          <a:cs typeface="Montserrat-Regular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runtwork.io/a-comprehensive-guide-to-terraform-b3d32832baca" TargetMode="External"/><Relationship Id="rId3" Type="http://schemas.openxmlformats.org/officeDocument/2006/relationships/image" Target="../media/image31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github.com/gruntwork-io/terragrunt" TargetMode="Externa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2.jp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3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3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33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33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hyperlink" Target="https://forums.aws.amazon.com/thread.jspa?threadID=238679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2.jp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hyperlink" Target="http://www.ybrikman.com/speaking/%23infrastructure-as-code" TargetMode="Externa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hyperlink" Target="http://www.hello-startup.net/?ref=agility-safety-talk" TargetMode="External"/><Relationship Id="rId5" Type="http://schemas.openxmlformats.org/officeDocument/2006/relationships/hyperlink" Target="http://www.hello-startup.net/?ref=guide-to-hiring-talk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rraformupandrunning.com/?ref=infra-as-code-talk" TargetMode="External"/><Relationship Id="rId4" Type="http://schemas.openxmlformats.org/officeDocument/2006/relationships/hyperlink" Target="http://www.hello-startup.net/?ref=guide-to-hiring-talk" TargetMode="External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4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hyperlink" Target="http://www.ybrikman.com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jp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hyperlink" Target="http://www.hello-startup.net/?ref=ideas-talk" TargetMode="External"/><Relationship Id="rId5" Type="http://schemas.openxmlformats.org/officeDocument/2006/relationships/hyperlink" Target="http://www.hello-startup.net/?ref=guide-to-hiring-talk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rraformupandrunning.com/?ref=infra-as-code-talk" TargetMode="External"/><Relationship Id="rId4" Type="http://schemas.openxmlformats.org/officeDocument/2006/relationships/hyperlink" Target="http://www.hello-startup.net/?ref=guide-to-hiring-talk" TargetMode="External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www.ybrikman.com/speaking/%23infrastructure-as-cod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engineering.linkedin.com/blog/2016/02/q-a-with-jim-brikman--splitting-up-a-codebase-into-microservices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2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2.jp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uepri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0220"/>
            <a:ext cx="9199284" cy="6132856"/>
          </a:xfrm>
          <a:prstGeom prst="rect">
            <a:avLst/>
          </a:prstGeom>
        </p:spPr>
      </p:pic>
      <p:sp>
        <p:nvSpPr>
          <p:cNvPr id="31" name="Shape 31"/>
          <p:cNvSpPr txBox="1"/>
          <p:nvPr/>
        </p:nvSpPr>
        <p:spPr>
          <a:xfrm>
            <a:off x="0" y="-6507"/>
            <a:ext cx="9144000" cy="2817179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txBody>
          <a:bodyPr lIns="0" tIns="365760" rIns="91425" bIns="91425" anchor="t" anchorCtr="0">
            <a:noAutofit/>
          </a:bodyPr>
          <a:lstStyle/>
          <a:p>
            <a:pPr marL="45720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5400" b="1" dirty="0" smtClean="0">
                <a:solidFill>
                  <a:srgbClr val="FFFFFF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INFRASTRUCTURE </a:t>
            </a:r>
          </a:p>
          <a:p>
            <a:pPr marL="45720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2800" b="1" i="1" dirty="0" smtClean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as</a:t>
            </a:r>
            <a:r>
              <a:rPr lang="en-US" sz="2400" b="1" i="1" dirty="0" smtClean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US" sz="96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CODE</a:t>
            </a:r>
          </a:p>
        </p:txBody>
      </p:sp>
      <p:sp>
        <p:nvSpPr>
          <p:cNvPr id="11" name="Shape 31"/>
          <p:cNvSpPr txBox="1"/>
          <p:nvPr/>
        </p:nvSpPr>
        <p:spPr>
          <a:xfrm>
            <a:off x="0" y="3667680"/>
            <a:ext cx="9144000" cy="147582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FFFFFF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txBody>
          <a:bodyPr lIns="0" tIns="91440" rIns="91425" bIns="91425" anchor="b" anchorCtr="0">
            <a:noAutofit/>
          </a:bodyPr>
          <a:lstStyle/>
          <a:p>
            <a:pPr marL="45720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3200" b="1" dirty="0" smtClean="0">
                <a:solidFill>
                  <a:srgbClr val="FFFFFF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Running </a:t>
            </a:r>
            <a:r>
              <a:rPr lang="en-US" sz="3200" b="1" dirty="0" err="1" smtClean="0">
                <a:solidFill>
                  <a:srgbClr val="FFFFFF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Microservices</a:t>
            </a:r>
            <a:r>
              <a:rPr lang="en-US" sz="3200" b="1" dirty="0" smtClean="0">
                <a:solidFill>
                  <a:srgbClr val="FFFFFF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on AWS with </a:t>
            </a:r>
            <a:r>
              <a:rPr lang="en-US" sz="3200" b="1" dirty="0" err="1" smtClean="0">
                <a:solidFill>
                  <a:srgbClr val="FFFFFF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Docker</a:t>
            </a:r>
            <a:r>
              <a:rPr lang="en-US" sz="3200" b="1" dirty="0" smtClean="0">
                <a:solidFill>
                  <a:srgbClr val="FFFFFF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, </a:t>
            </a:r>
            <a:r>
              <a:rPr lang="en-US" sz="3200" b="1" dirty="0" err="1" smtClean="0">
                <a:solidFill>
                  <a:srgbClr val="FFFFFF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Terraform</a:t>
            </a:r>
            <a:r>
              <a:rPr lang="en-US" sz="3200" b="1" dirty="0" smtClean="0">
                <a:solidFill>
                  <a:srgbClr val="FFFFFF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, and ECS</a:t>
            </a:r>
            <a:endParaRPr lang="en-US" sz="32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gem install rails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/>
              </a:rPr>
              <a:t>Fetching: nokogiri-1.6.7.2.gem (100%)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/>
              </a:rPr>
              <a:t>Building native extensions.  This could take a while...</a:t>
            </a: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ERROR:  Error installing rails:</a:t>
            </a: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ERROR: Failed to build gem native extension.</a:t>
            </a:r>
          </a:p>
          <a:p>
            <a:endParaRPr lang="en-US" sz="2000" dirty="0">
              <a:solidFill>
                <a:srgbClr val="A6251A"/>
              </a:solidFill>
              <a:latin typeface="Consolas"/>
            </a:endParaRP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        /</a:t>
            </a:r>
            <a:r>
              <a:rPr lang="en-US" sz="2000" dirty="0" err="1">
                <a:solidFill>
                  <a:srgbClr val="A6251A"/>
                </a:solidFill>
                <a:latin typeface="Consolas"/>
              </a:rPr>
              <a:t>usr</a:t>
            </a:r>
            <a:r>
              <a:rPr lang="en-US" sz="2000" dirty="0">
                <a:solidFill>
                  <a:srgbClr val="A6251A"/>
                </a:solidFill>
                <a:latin typeface="Consolas"/>
              </a:rPr>
              <a:t>/bin/ruby1.9.1 </a:t>
            </a:r>
            <a:r>
              <a:rPr lang="en-US" sz="2000" dirty="0" err="1">
                <a:solidFill>
                  <a:srgbClr val="A6251A"/>
                </a:solidFill>
                <a:latin typeface="Consolas"/>
              </a:rPr>
              <a:t>extconf.rb</a:t>
            </a:r>
            <a:endParaRPr lang="en-US" sz="2000" dirty="0">
              <a:solidFill>
                <a:srgbClr val="A6251A"/>
              </a:solidFill>
              <a:latin typeface="Consolas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/>
              </a:rPr>
              <a:t>checking if the C compiler accepts ... yes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/>
              </a:rPr>
              <a:t>Building 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nokogiri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 using packaged libraries.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/>
              </a:rPr>
              <a:t>Using 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mini_portile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 version 2.0.0.rc2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/>
              </a:rPr>
              <a:t>checking for 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gzdopen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() in -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lz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... no</a:t>
            </a:r>
          </a:p>
          <a:p>
            <a:r>
              <a:rPr lang="en-US" sz="2000" dirty="0" err="1">
                <a:solidFill>
                  <a:srgbClr val="A6251A"/>
                </a:solidFill>
                <a:latin typeface="Consolas"/>
              </a:rPr>
              <a:t>zlib</a:t>
            </a:r>
            <a:r>
              <a:rPr lang="en-US" sz="2000" dirty="0">
                <a:solidFill>
                  <a:srgbClr val="A6251A"/>
                </a:solidFill>
                <a:latin typeface="Consolas"/>
              </a:rPr>
              <a:t> is missing; necessary for building libxml2</a:t>
            </a: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*** </a:t>
            </a:r>
            <a:r>
              <a:rPr lang="en-US" sz="2000" dirty="0" err="1">
                <a:solidFill>
                  <a:srgbClr val="A6251A"/>
                </a:solidFill>
                <a:latin typeface="Consolas"/>
              </a:rPr>
              <a:t>extconf.rb</a:t>
            </a:r>
            <a:r>
              <a:rPr lang="en-US" sz="2000" dirty="0">
                <a:solidFill>
                  <a:srgbClr val="A6251A"/>
                </a:solidFill>
                <a:latin typeface="Consolas"/>
              </a:rPr>
              <a:t> failed ***</a:t>
            </a:r>
          </a:p>
        </p:txBody>
      </p:sp>
    </p:spTree>
    <p:extLst>
      <p:ext uri="{BB962C8B-B14F-4D97-AF65-F5344CB8AC3E}">
        <p14:creationId xmlns:p14="http://schemas.microsoft.com/office/powerpoint/2010/main" val="146628307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aws_instance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"example"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{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ami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ami-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408c7f28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instance_type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"t2.micro"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tags { 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Name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terraform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-example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}</a:t>
            </a: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}</a:t>
            </a:r>
          </a:p>
          <a:p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Let’s give the EC2 instance a 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tag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with a readable name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81155094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&gt; </a:t>
            </a:r>
            <a:r>
              <a:rPr lang="en-US" sz="2000" dirty="0" err="1" smtClean="0">
                <a:solidFill>
                  <a:srgbClr val="0DF500"/>
                </a:solidFill>
                <a:latin typeface="Consolas"/>
              </a:rPr>
              <a:t>terraform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 plan</a:t>
            </a:r>
            <a:endParaRPr lang="en-US" sz="2000" dirty="0">
              <a:solidFill>
                <a:srgbClr val="0DF500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~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aws_instance.example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tags.#:    "0" =&gt; "1"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tags.Name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"" =&gt; "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terraform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-example"</a:t>
            </a:r>
          </a:p>
          <a:p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Plan: 0 to add, 1 to change, 0 to destroy.</a:t>
            </a:r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Use the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plan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command again to verify your changes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35342811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&gt; </a:t>
            </a:r>
            <a:r>
              <a:rPr lang="en-US" sz="2000" dirty="0" err="1" smtClean="0">
                <a:solidFill>
                  <a:srgbClr val="0DF500"/>
                </a:solidFill>
                <a:latin typeface="Consolas"/>
              </a:rPr>
              <a:t>terraform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 apply</a:t>
            </a:r>
            <a:endParaRPr lang="en-US" sz="2000" dirty="0">
              <a:solidFill>
                <a:srgbClr val="0DF500"/>
              </a:solidFill>
              <a:latin typeface="Consolas"/>
            </a:endParaRPr>
          </a:p>
          <a:p>
            <a:r>
              <a:rPr lang="en-US" sz="2000" dirty="0" err="1">
                <a:solidFill>
                  <a:srgbClr val="F6F6F6"/>
                </a:solidFill>
                <a:latin typeface="Consolas"/>
              </a:rPr>
              <a:t>aws_instance.example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Refreshing state... </a:t>
            </a:r>
          </a:p>
          <a:p>
            <a:r>
              <a:rPr lang="en-US" sz="2000" dirty="0" err="1">
                <a:solidFill>
                  <a:srgbClr val="F6F6F6"/>
                </a:solidFill>
                <a:latin typeface="Consolas"/>
              </a:rPr>
              <a:t>aws_instance.example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Modifying...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tags.#:    "0" =&gt; "1"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tags.Name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"" =&gt; "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terraform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-example"</a:t>
            </a:r>
          </a:p>
          <a:p>
            <a:r>
              <a:rPr lang="en-US" sz="2000" dirty="0" err="1">
                <a:solidFill>
                  <a:srgbClr val="F6F6F6"/>
                </a:solidFill>
                <a:latin typeface="Consolas"/>
              </a:rPr>
              <a:t>aws_instance.example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Modifications complete</a:t>
            </a:r>
          </a:p>
          <a:p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Apply complete! Resources: 0 added, 1 changed, 0 destroyed.</a:t>
            </a:r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Use the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apply 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command again to deploy those changes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5639860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"/>
          <p:cNvSpPr txBox="1"/>
          <p:nvPr/>
        </p:nvSpPr>
        <p:spPr>
          <a:xfrm>
            <a:off x="0" y="4252550"/>
            <a:ext cx="9144000" cy="890948"/>
          </a:xfrm>
          <a:prstGeom prst="rect">
            <a:avLst/>
          </a:prstGeom>
          <a:noFill/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Now our EC2 instance has a tag!</a:t>
            </a:r>
          </a:p>
        </p:txBody>
      </p:sp>
      <p:pic>
        <p:nvPicPr>
          <p:cNvPr id="2" name="Picture 1" descr="ec2-instance-tagg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57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aws_elb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"example"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{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name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err="1" smtClean="0">
                <a:solidFill>
                  <a:srgbClr val="55A433"/>
                </a:solidFill>
                <a:latin typeface="Consolas"/>
              </a:rPr>
              <a:t>example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availability_zones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[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us-east-1a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,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us-east-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1b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]</a:t>
            </a:r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instances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[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${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aws_instance.example.id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}"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]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listener {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lb_port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= </a:t>
            </a:r>
            <a:r>
              <a:rPr lang="is-IS" sz="2000" dirty="0">
                <a:solidFill>
                  <a:srgbClr val="2972C0"/>
                </a:solidFill>
                <a:latin typeface="Consolas"/>
              </a:rPr>
              <a:t>80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lb_protocol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http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instance_port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"$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{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var.instance_port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}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endParaRPr lang="is-I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instance_protocol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http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”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}</a:t>
            </a:r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}</a:t>
            </a:r>
          </a:p>
          <a:p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Let’s add an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Elastic Load Balancer (ELB).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97139427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aws_elb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"example"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{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name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err="1" smtClean="0">
                <a:solidFill>
                  <a:srgbClr val="55A433"/>
                </a:solidFill>
                <a:latin typeface="Consolas"/>
              </a:rPr>
              <a:t>example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availability_zones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[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us-east-1a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,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us-east-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1b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]</a:t>
            </a:r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instances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[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${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aws_instance.example.id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}"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]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listener {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lb_port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= </a:t>
            </a:r>
            <a:r>
              <a:rPr lang="is-IS" sz="2000" dirty="0">
                <a:solidFill>
                  <a:srgbClr val="2972C0"/>
                </a:solidFill>
                <a:latin typeface="Consolas"/>
              </a:rPr>
              <a:t>80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lb_protocol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http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instance_port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"$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{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var.instance_port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}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endParaRPr lang="is-I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instance_protocol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http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”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}</a:t>
            </a:r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}</a:t>
            </a:r>
          </a:p>
          <a:p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sym typeface="Droid Serif"/>
              </a:rPr>
              <a:t>Terraform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supports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variables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, such as </a:t>
            </a:r>
            <a:r>
              <a:rPr lang="en-US" sz="4000" dirty="0" err="1" smtClean="0">
                <a:solidFill>
                  <a:schemeClr val="bg1"/>
                </a:solidFill>
                <a:latin typeface="Consolas"/>
                <a:cs typeface="Consolas"/>
                <a:sym typeface="Droid Serif"/>
              </a:rPr>
              <a:t>var.instance_port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30534507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aws_elb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"example"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{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name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err="1" smtClean="0">
                <a:solidFill>
                  <a:srgbClr val="55A433"/>
                </a:solidFill>
                <a:latin typeface="Consolas"/>
              </a:rPr>
              <a:t>example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availability_zones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[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us-east-1a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,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us-east-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1b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]</a:t>
            </a:r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instances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[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${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aws_instance.example.id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}"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]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listener {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lb_port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= </a:t>
            </a:r>
            <a:r>
              <a:rPr lang="is-IS" sz="2000" dirty="0">
                <a:solidFill>
                  <a:srgbClr val="2972C0"/>
                </a:solidFill>
                <a:latin typeface="Consolas"/>
              </a:rPr>
              <a:t>80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lb_protocol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http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instance_port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"$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{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var.instance_port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}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endParaRPr lang="is-I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instance_protocol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http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}</a:t>
            </a:r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}</a:t>
            </a:r>
          </a:p>
          <a:p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As well as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dependencies 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like </a:t>
            </a:r>
            <a:r>
              <a:rPr lang="en-US" sz="4000" dirty="0" err="1" smtClean="0">
                <a:latin typeface="Consolas"/>
                <a:cs typeface="Consolas"/>
                <a:sym typeface="Droid Serif"/>
              </a:rPr>
              <a:t>aws_instance.example.id</a:t>
            </a:r>
            <a:endParaRPr lang="en" sz="4000" dirty="0">
              <a:latin typeface="Consolas"/>
              <a:cs typeface="Consolas"/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151481819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aws_elb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"example"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{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name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err="1" smtClean="0">
                <a:solidFill>
                  <a:srgbClr val="55A433"/>
                </a:solidFill>
                <a:latin typeface="Consolas"/>
              </a:rPr>
              <a:t>example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availability_zones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[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us-east-1a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,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us-east-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1b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]</a:t>
            </a:r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instances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[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${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aws_instance.example.id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}"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]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listener {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lb_port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= </a:t>
            </a:r>
            <a:r>
              <a:rPr lang="is-IS" sz="2000" dirty="0">
                <a:solidFill>
                  <a:srgbClr val="2972C0"/>
                </a:solidFill>
                <a:latin typeface="Consolas"/>
              </a:rPr>
              <a:t>80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lb_protocol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http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instance_port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"$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{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var.instance_port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}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endParaRPr lang="is-I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instance_protocol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http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}</a:t>
            </a:r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}</a:t>
            </a:r>
          </a:p>
          <a:p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It builds a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dependency graph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and applies it in parallel.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46557289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"/>
          <p:cNvSpPr txBox="1"/>
          <p:nvPr/>
        </p:nvSpPr>
        <p:spPr>
          <a:xfrm>
            <a:off x="-406149" y="4252550"/>
            <a:ext cx="9550149" cy="890948"/>
          </a:xfrm>
          <a:prstGeom prst="rect">
            <a:avLst/>
          </a:prstGeom>
          <a:noFill/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After running apply, we have an ELB!</a:t>
            </a:r>
          </a:p>
        </p:txBody>
      </p:sp>
      <p:pic>
        <p:nvPicPr>
          <p:cNvPr id="3" name="Picture 2" descr="ec2-el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01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&gt; </a:t>
            </a:r>
            <a:r>
              <a:rPr lang="en-US" sz="2000" dirty="0" err="1" smtClean="0">
                <a:solidFill>
                  <a:srgbClr val="0DF500"/>
                </a:solidFill>
                <a:latin typeface="Consolas"/>
              </a:rPr>
              <a:t>terraform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 destroy</a:t>
            </a:r>
            <a:endParaRPr lang="en-US" sz="2000" dirty="0">
              <a:solidFill>
                <a:srgbClr val="0DF500"/>
              </a:solidFill>
              <a:latin typeface="Consolas"/>
            </a:endParaRPr>
          </a:p>
          <a:p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aws_instance.example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Refreshing state... (ID: i-f3d58c70)</a:t>
            </a:r>
          </a:p>
          <a:p>
            <a:r>
              <a:rPr lang="en-US" sz="2000" dirty="0" err="1">
                <a:solidFill>
                  <a:srgbClr val="F6F6F6"/>
                </a:solidFill>
                <a:latin typeface="Consolas"/>
              </a:rPr>
              <a:t>aws_elb.example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Refreshing state... (ID: example)</a:t>
            </a:r>
          </a:p>
          <a:p>
            <a:r>
              <a:rPr lang="en-US" sz="2000" dirty="0" err="1">
                <a:solidFill>
                  <a:srgbClr val="F6F6F6"/>
                </a:solidFill>
                <a:latin typeface="Consolas"/>
              </a:rPr>
              <a:t>aws_elb.example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Destroying...</a:t>
            </a:r>
          </a:p>
          <a:p>
            <a:r>
              <a:rPr lang="en-US" sz="2000" dirty="0" err="1">
                <a:solidFill>
                  <a:srgbClr val="F6F6F6"/>
                </a:solidFill>
                <a:latin typeface="Consolas"/>
              </a:rPr>
              <a:t>aws_elb.example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Destruction complete</a:t>
            </a:r>
          </a:p>
          <a:p>
            <a:r>
              <a:rPr lang="en-US" sz="2000" dirty="0" err="1">
                <a:solidFill>
                  <a:srgbClr val="F6F6F6"/>
                </a:solidFill>
                <a:latin typeface="Consolas"/>
              </a:rPr>
              <a:t>aws_instance.example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Destroying...</a:t>
            </a:r>
          </a:p>
          <a:p>
            <a:r>
              <a:rPr lang="en-US" sz="2000" dirty="0" err="1">
                <a:solidFill>
                  <a:srgbClr val="F6F6F6"/>
                </a:solidFill>
                <a:latin typeface="Consolas"/>
              </a:rPr>
              <a:t>aws_instance.example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Destruction complete</a:t>
            </a:r>
          </a:p>
          <a:p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Apply complete! Resources: 0 added, 0 changed, 2 destroyed.</a:t>
            </a:r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Use the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destroy 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command to delete all your resources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155172642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ge-face-surpris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783" y="696889"/>
            <a:ext cx="2592434" cy="2733327"/>
          </a:xfrm>
          <a:prstGeom prst="rect">
            <a:avLst/>
          </a:prstGeom>
        </p:spPr>
      </p:pic>
      <p:sp>
        <p:nvSpPr>
          <p:cNvPr id="4" name="Shape 31"/>
          <p:cNvSpPr txBox="1"/>
          <p:nvPr/>
        </p:nvSpPr>
        <p:spPr>
          <a:xfrm>
            <a:off x="0" y="4252550"/>
            <a:ext cx="9144000" cy="890948"/>
          </a:xfrm>
          <a:prstGeom prst="rect">
            <a:avLst/>
          </a:prstGeom>
          <a:noFill/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Hmm. Time to visit </a:t>
            </a:r>
            <a:r>
              <a:rPr lang="en-US" sz="3600" b="1" dirty="0" err="1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StackOverflow</a:t>
            </a:r>
            <a:r>
              <a:rPr lang="en-US" sz="36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7451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"/>
          <p:cNvSpPr txBox="1"/>
          <p:nvPr/>
        </p:nvSpPr>
        <p:spPr>
          <a:xfrm>
            <a:off x="-406149" y="3188127"/>
            <a:ext cx="9550149" cy="1955371"/>
          </a:xfrm>
          <a:prstGeom prst="rect">
            <a:avLst/>
          </a:prstGeom>
          <a:gradFill flip="none" rotWithShape="1">
            <a:gsLst>
              <a:gs pos="0">
                <a:schemeClr val="lt1">
                  <a:alpha val="0"/>
                </a:schemeClr>
              </a:gs>
              <a:gs pos="100000">
                <a:srgbClr val="000000"/>
              </a:gs>
              <a:gs pos="50000">
                <a:schemeClr val="tx1">
                  <a:alpha val="56000"/>
                </a:schemeClr>
              </a:gs>
            </a:gsLst>
            <a:lin ang="5400000" scaled="0"/>
            <a:tileRect/>
          </a:gradFill>
          <a:ln>
            <a:noFill/>
          </a:ln>
        </p:spPr>
        <p:txBody>
          <a:bodyPr lIns="0" tIns="91440" rIns="91425" bIns="91425" anchor="b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28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For more info, check out The </a:t>
            </a:r>
            <a:r>
              <a:rPr lang="en-US" sz="28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  <a:hlinkClick r:id="rId2"/>
              </a:rPr>
              <a:t>Comprehensive Guide to Terraform</a:t>
            </a:r>
            <a:endParaRPr lang="en-US" sz="2800" b="1" dirty="0" smtClean="0">
              <a:solidFill>
                <a:schemeClr val="tx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  <a:p>
            <a:pPr marL="457200" algn="ctr" rtl="0">
              <a:lnSpc>
                <a:spcPct val="50000"/>
              </a:lnSpc>
              <a:spcBef>
                <a:spcPts val="0"/>
              </a:spcBef>
              <a:buNone/>
            </a:pPr>
            <a:endParaRPr lang="en-US" sz="2800" b="1" dirty="0" smtClean="0">
              <a:solidFill>
                <a:schemeClr val="tx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  <p:pic>
        <p:nvPicPr>
          <p:cNvPr id="2" name="Picture 1" descr="Screen Shot 2016-10-24 at 11.58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389" y="172630"/>
            <a:ext cx="4685223" cy="378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92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lIns="0" tIns="274320" rIns="91440" bIns="91425" anchor="t" anchorCtr="0">
            <a:noAutofit/>
          </a:bodyPr>
          <a:lstStyle/>
          <a:p>
            <a:pPr marL="457200" rtl="0">
              <a:spcBef>
                <a:spcPts val="0"/>
              </a:spcBef>
            </a:pPr>
            <a:r>
              <a:rPr lang="en-US" sz="36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Advantages of </a:t>
            </a:r>
            <a:r>
              <a:rPr lang="en-US" sz="3600" b="1" dirty="0" err="1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Terraform</a:t>
            </a:r>
            <a:r>
              <a:rPr lang="en-US" sz="36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:</a:t>
            </a:r>
          </a:p>
          <a:p>
            <a:pPr marL="457200" rtl="0">
              <a:spcBef>
                <a:spcPts val="0"/>
              </a:spcBef>
            </a:pPr>
            <a:endParaRPr lang="en-US" sz="36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  <a:p>
            <a:pPr marL="12001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Concise, readable syntax</a:t>
            </a:r>
          </a:p>
          <a:p>
            <a:pPr marL="12001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Reusable code: inputs, outputs, modules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Plan command!</a:t>
            </a:r>
          </a:p>
          <a:p>
            <a:pPr marL="12001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Cloud agnostic</a:t>
            </a:r>
          </a:p>
          <a:p>
            <a:pPr marL="12001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Very active development</a:t>
            </a:r>
          </a:p>
          <a:p>
            <a:pPr marL="1200150" indent="-742950">
              <a:buFont typeface="+mj-lt"/>
              <a:buAutoNum type="arabicPeriod"/>
            </a:pPr>
            <a:endParaRPr lang="en-US" sz="3600" b="1" dirty="0">
              <a:solidFill>
                <a:schemeClr val="bg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2297100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lIns="0" tIns="274320" rIns="91440" bIns="91425" anchor="t" anchorCtr="0">
            <a:noAutofit/>
          </a:bodyPr>
          <a:lstStyle/>
          <a:p>
            <a:pPr marL="457200" rtl="0">
              <a:spcBef>
                <a:spcPts val="0"/>
              </a:spcBef>
            </a:pPr>
            <a:r>
              <a:rPr lang="en-US" sz="36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Disadvantages of </a:t>
            </a:r>
            <a:r>
              <a:rPr lang="en-US" sz="3600" b="1" dirty="0" err="1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Terraform</a:t>
            </a:r>
            <a:r>
              <a:rPr lang="en-US" sz="36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:</a:t>
            </a:r>
          </a:p>
          <a:p>
            <a:pPr marL="457200" rtl="0">
              <a:spcBef>
                <a:spcPts val="0"/>
              </a:spcBef>
            </a:pPr>
            <a:endParaRPr lang="en-US" sz="36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  <a:p>
            <a:pPr marL="1200150" indent="-742950">
              <a:buFont typeface="+mj-lt"/>
              <a:buAutoNum type="arabicPeriod"/>
            </a:pPr>
            <a:r>
              <a:rPr lang="en-US" sz="3600" b="1" dirty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Maturity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Collaboration on </a:t>
            </a:r>
            <a:r>
              <a:rPr lang="en-US" sz="3600" b="1" dirty="0" err="1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Terraform</a:t>
            </a: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state is hard (but </a:t>
            </a:r>
            <a:r>
              <a:rPr lang="en-US" sz="3600" b="1" dirty="0" err="1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  <a:hlinkClick r:id="rId3"/>
              </a:rPr>
              <a:t>terragrunt</a:t>
            </a: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makes it easier)</a:t>
            </a:r>
          </a:p>
          <a:p>
            <a:pPr marL="1200150" indent="-742950">
              <a:buFont typeface="+mj-lt"/>
              <a:buAutoNum type="arabicPeriod"/>
            </a:pPr>
            <a:r>
              <a:rPr lang="en-US" sz="3600" b="1" dirty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No </a:t>
            </a: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rollback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Poor secrets management</a:t>
            </a:r>
          </a:p>
        </p:txBody>
      </p:sp>
    </p:spTree>
    <p:extLst>
      <p:ext uri="{BB962C8B-B14F-4D97-AF65-F5344CB8AC3E}">
        <p14:creationId xmlns:p14="http://schemas.microsoft.com/office/powerpoint/2010/main" val="108231051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inding-roa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73" y="-10671"/>
            <a:ext cx="9204490" cy="51541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hape 37"/>
          <p:cNvSpPr txBox="1"/>
          <p:nvPr/>
        </p:nvSpPr>
        <p:spPr>
          <a:xfrm>
            <a:off x="-10673" y="1012227"/>
            <a:ext cx="9204491" cy="4159385"/>
          </a:xfrm>
          <a:prstGeom prst="rect">
            <a:avLst/>
          </a:prstGeom>
          <a:noFill/>
          <a:ln>
            <a:noFill/>
          </a:ln>
        </p:spPr>
        <p:txBody>
          <a:bodyPr lIns="91425" tIns="91440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olidFill>
                  <a:schemeClr val="bg2"/>
                </a:solidFill>
                <a:sym typeface="Droid Serif"/>
              </a:rPr>
              <a:t>Microservices</a:t>
            </a:r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olidFill>
                  <a:schemeClr val="bg2"/>
                </a:solidFill>
                <a:sym typeface="Droid Serif"/>
              </a:rPr>
              <a:t>Docker</a:t>
            </a:r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olidFill>
                  <a:schemeClr val="bg2"/>
                </a:solidFill>
                <a:sym typeface="Droid Serif"/>
              </a:rPr>
              <a:t>Terraform</a:t>
            </a:r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sym typeface="Droid Serif"/>
              </a:rPr>
              <a:t>ECS</a:t>
            </a:r>
          </a:p>
          <a:p>
            <a:pPr marL="1280160" indent="-914400">
              <a:buFont typeface="+mj-lt"/>
              <a:buAutoNum type="arabicPeriod"/>
            </a:pPr>
            <a:r>
              <a:rPr lang="en-US" sz="3600" dirty="0" smtClean="0">
                <a:solidFill>
                  <a:schemeClr val="bg2"/>
                </a:solidFill>
                <a:sym typeface="Droid Serif"/>
              </a:rPr>
              <a:t>Recap</a:t>
            </a:r>
          </a:p>
          <a:p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endParaRPr lang="en-US" sz="3600" dirty="0" smtClean="0">
              <a:solidFill>
                <a:schemeClr val="bg2"/>
              </a:solidFill>
              <a:sym typeface="Droid Serif"/>
            </a:endParaRPr>
          </a:p>
        </p:txBody>
      </p:sp>
      <p:sp>
        <p:nvSpPr>
          <p:cNvPr id="4" name="Shape 114"/>
          <p:cNvSpPr txBox="1"/>
          <p:nvPr/>
        </p:nvSpPr>
        <p:spPr>
          <a:xfrm>
            <a:off x="309517" y="-10671"/>
            <a:ext cx="6777286" cy="12485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0" b="1" dirty="0" smtClean="0">
                <a:solidFill>
                  <a:srgbClr val="FED136"/>
                </a:solidFill>
                <a:latin typeface="Montserrat"/>
                <a:ea typeface="Montserrat"/>
                <a:cs typeface="Montserrat"/>
                <a:sym typeface="Montserrat"/>
              </a:rPr>
              <a:t>Outline</a:t>
            </a:r>
            <a:endParaRPr lang="en" sz="6000" b="1" u="sng" dirty="0">
              <a:solidFill>
                <a:srgbClr val="FED1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0009469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-167618" y="1250835"/>
            <a:ext cx="9186711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EC2 Container Service (ECS)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is a way to run </a:t>
            </a:r>
            <a:r>
              <a:rPr lang="en-US" sz="4000" b="1" dirty="0" err="1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Docker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on AWS</a:t>
            </a:r>
            <a:endParaRPr lang="en-US" sz="40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3140532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58" y="1171820"/>
            <a:ext cx="1387455" cy="1478888"/>
          </a:xfrm>
          <a:prstGeom prst="rect">
            <a:avLst/>
          </a:prstGeom>
        </p:spPr>
      </p:pic>
      <p:sp>
        <p:nvSpPr>
          <p:cNvPr id="9" name="Shape 31"/>
          <p:cNvSpPr txBox="1"/>
          <p:nvPr/>
        </p:nvSpPr>
        <p:spPr>
          <a:xfrm>
            <a:off x="0" y="3658150"/>
            <a:ext cx="9144000" cy="1485350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ECS Overview</a:t>
            </a:r>
          </a:p>
        </p:txBody>
      </p:sp>
      <p:pic>
        <p:nvPicPr>
          <p:cNvPr id="3" name="Picture 2" descr="2000px-AWS_Simple_Icons_Compute_Amazon_EC2_Instances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07" y="697087"/>
            <a:ext cx="2428354" cy="2428354"/>
          </a:xfrm>
          <a:prstGeom prst="rect">
            <a:avLst/>
          </a:prstGeom>
        </p:spPr>
      </p:pic>
      <p:pic>
        <p:nvPicPr>
          <p:cNvPr id="6" name="Picture 5" descr="AWS_Simple_Icons_Compute_ECS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16" y="958604"/>
            <a:ext cx="1909130" cy="19091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2228" y="2668344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EC2 Instance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24360" y="443366"/>
            <a:ext cx="2879794" cy="2914165"/>
          </a:xfrm>
          <a:prstGeom prst="rect">
            <a:avLst/>
          </a:prstGeom>
          <a:noFill/>
          <a:ln w="38100" cmpd="sng">
            <a:solidFill>
              <a:srgbClr val="F3861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8209" y="3357531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Cluster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24733" y="2491507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Scheduler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364257" y="1856618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155654" y="2006927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Agent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896985" y="142005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6467509" y="100900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7364257" y="2322793"/>
            <a:ext cx="214738" cy="190187"/>
          </a:xfrm>
          <a:prstGeom prst="roundRect">
            <a:avLst/>
          </a:prstGeom>
          <a:solidFill>
            <a:srgbClr val="0C5AB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155654" y="2472786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Tasks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674843" y="2322793"/>
            <a:ext cx="214738" cy="190187"/>
          </a:xfrm>
          <a:prstGeom prst="roundRect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6251A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6549" y="2585207"/>
            <a:ext cx="1207885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Task Definition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95" y="1171820"/>
            <a:ext cx="1387455" cy="147888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740169" y="1647933"/>
            <a:ext cx="1428344" cy="1094031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t" anchorCtr="0">
            <a:noAutofit/>
          </a:bodyPr>
          <a:lstStyle/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{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"cluster": "example",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</a:t>
            </a:r>
            <a:r>
              <a:rPr lang="en-US" sz="500" b="1" dirty="0" err="1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serviceName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": </a:t>
            </a:r>
            <a:r>
              <a:rPr lang="en-US" sz="500" b="1" dirty="0" smtClean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”foo"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</a:t>
            </a:r>
            <a:r>
              <a:rPr lang="en-US" sz="500" b="1" dirty="0" err="1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taskDefinition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": "",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</a:t>
            </a:r>
            <a:r>
              <a:rPr lang="en-US" sz="500" b="1" dirty="0" err="1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desiredCount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": 2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}</a:t>
            </a:r>
            <a:endParaRPr lang="en-US" sz="500" b="1" dirty="0" smtClean="0">
              <a:solidFill>
                <a:schemeClr val="tx1"/>
              </a:solidFill>
              <a:latin typeface="Consolas"/>
              <a:ea typeface="Montserrat"/>
              <a:cs typeface="Consolas"/>
              <a:sym typeface="Montserra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43897" y="2585207"/>
            <a:ext cx="1353451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Service Definition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" name="Straight Arrow Connector 34"/>
          <p:cNvCxnSpPr>
            <a:stCxn id="28" idx="3"/>
            <a:endCxn id="6" idx="1"/>
          </p:cNvCxnSpPr>
          <p:nvPr/>
        </p:nvCxnSpPr>
        <p:spPr>
          <a:xfrm>
            <a:off x="3314350" y="1911264"/>
            <a:ext cx="401866" cy="1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6" idx="3"/>
            <a:endCxn id="3" idx="1"/>
          </p:cNvCxnSpPr>
          <p:nvPr/>
        </p:nvCxnSpPr>
        <p:spPr>
          <a:xfrm flipV="1">
            <a:off x="5625346" y="1911264"/>
            <a:ext cx="525361" cy="1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0" y="1603000"/>
            <a:ext cx="809861" cy="1094031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t" anchorCtr="0">
            <a:noAutofit/>
          </a:bodyPr>
          <a:lstStyle/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{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"name": "example",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"image": </a:t>
            </a:r>
            <a:r>
              <a:rPr lang="en-US" sz="500" b="1" dirty="0" smtClean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"foo/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example",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</a:t>
            </a:r>
            <a:r>
              <a:rPr lang="en-US" sz="500" b="1" dirty="0" err="1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cpu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": 1024,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"memory": 2048,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"essential": true,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}</a:t>
            </a:r>
            <a:endParaRPr lang="en-US" sz="500" b="1" dirty="0" smtClean="0">
              <a:solidFill>
                <a:schemeClr val="tx1"/>
              </a:solidFill>
              <a:latin typeface="Consolas"/>
              <a:ea typeface="Montserrat"/>
              <a:cs typeface="Consolas"/>
              <a:sym typeface="Montserrat"/>
            </a:endParaRPr>
          </a:p>
        </p:txBody>
      </p:sp>
      <p:cxnSp>
        <p:nvCxnSpPr>
          <p:cNvPr id="46" name="Straight Arrow Connector 45"/>
          <p:cNvCxnSpPr>
            <a:stCxn id="45" idx="3"/>
            <a:endCxn id="28" idx="1"/>
          </p:cNvCxnSpPr>
          <p:nvPr/>
        </p:nvCxnSpPr>
        <p:spPr>
          <a:xfrm>
            <a:off x="1563313" y="1911264"/>
            <a:ext cx="3635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06421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1"/>
          <p:cNvSpPr txBox="1"/>
          <p:nvPr/>
        </p:nvSpPr>
        <p:spPr>
          <a:xfrm>
            <a:off x="0" y="3357531"/>
            <a:ext cx="9144000" cy="1785969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91440" rIns="91425" bIns="91425" anchor="ctr" anchorCtr="0">
            <a:noAutofit/>
          </a:bodyPr>
          <a:lstStyle/>
          <a:p>
            <a:pPr marL="457200" rtl="0">
              <a:spcBef>
                <a:spcPts val="0"/>
              </a:spcBef>
              <a:buNone/>
            </a:pPr>
            <a:r>
              <a:rPr lang="en-US" sz="4400" b="1" i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ECS Cluster</a:t>
            </a: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: several servers managed by ECS</a:t>
            </a:r>
          </a:p>
        </p:txBody>
      </p:sp>
      <p:pic>
        <p:nvPicPr>
          <p:cNvPr id="3" name="Picture 2" descr="2000px-AWS_Simple_Icons_Compute_Amazon_EC2_Instance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07" y="697087"/>
            <a:ext cx="2428354" cy="24283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2228" y="2668344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EC2 Instance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24360" y="443366"/>
            <a:ext cx="2879794" cy="2914165"/>
          </a:xfrm>
          <a:prstGeom prst="rect">
            <a:avLst/>
          </a:prstGeom>
          <a:noFill/>
          <a:ln w="38100" cmpd="sng">
            <a:solidFill>
              <a:srgbClr val="F3861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8209" y="3357531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Cluster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9000019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1"/>
          <p:cNvSpPr txBox="1"/>
          <p:nvPr/>
        </p:nvSpPr>
        <p:spPr>
          <a:xfrm>
            <a:off x="0" y="3357531"/>
            <a:ext cx="9144000" cy="1785969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91440" rIns="91425" bIns="91425" anchor="ctr" anchorCtr="0">
            <a:noAutofit/>
          </a:bodyPr>
          <a:lstStyle/>
          <a:p>
            <a:pPr marL="457200" rtl="0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Typically, the servers are in an Auto Scaling Group</a:t>
            </a:r>
            <a:endParaRPr lang="en-US" sz="4400" b="1" i="1" dirty="0" smtClean="0">
              <a:solidFill>
                <a:schemeClr val="tx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  <p:pic>
        <p:nvPicPr>
          <p:cNvPr id="3" name="Picture 2" descr="2000px-AWS_Simple_Icons_Compute_Amazon_EC2_Instance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07" y="697087"/>
            <a:ext cx="2428354" cy="24283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2228" y="2668344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EC2 Instance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24360" y="443366"/>
            <a:ext cx="2879794" cy="2914165"/>
          </a:xfrm>
          <a:prstGeom prst="rect">
            <a:avLst/>
          </a:prstGeom>
          <a:noFill/>
          <a:ln w="38100" cmpd="sng">
            <a:solidFill>
              <a:srgbClr val="F3861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745007" y="3357531"/>
            <a:ext cx="1238499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Auto Scaling Group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3402862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2000px-AWS_Simple_Icons_Compute_Amazon_EC2_Instances_more_instances.svg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0CE5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63" y="259392"/>
            <a:ext cx="2427224" cy="2427224"/>
          </a:xfrm>
          <a:prstGeom prst="rect">
            <a:avLst/>
          </a:prstGeom>
        </p:spPr>
      </p:pic>
      <p:sp>
        <p:nvSpPr>
          <p:cNvPr id="9" name="Shape 31"/>
          <p:cNvSpPr txBox="1"/>
          <p:nvPr/>
        </p:nvSpPr>
        <p:spPr>
          <a:xfrm>
            <a:off x="0" y="3357531"/>
            <a:ext cx="9144000" cy="1785969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91440" rIns="91425" bIns="91425" anchor="ctr" anchorCtr="0">
            <a:noAutofit/>
          </a:bodyPr>
          <a:lstStyle/>
          <a:p>
            <a:pPr marL="457200" rtl="0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Which can automatically </a:t>
            </a:r>
            <a:r>
              <a:rPr lang="en-US" sz="4400" b="1" dirty="0" err="1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relaunch</a:t>
            </a: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failed servers</a:t>
            </a:r>
            <a:endParaRPr lang="en-US" sz="4400" b="1" i="1" dirty="0" smtClean="0">
              <a:solidFill>
                <a:schemeClr val="tx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  <p:pic>
        <p:nvPicPr>
          <p:cNvPr id="3" name="Picture 2" descr="2000px-AWS_Simple_Icons_Compute_Amazon_EC2_Instances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07" y="697087"/>
            <a:ext cx="2428354" cy="24283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2228" y="2668344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EC2 Instance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17926" y="250256"/>
            <a:ext cx="3086228" cy="3107276"/>
          </a:xfrm>
          <a:prstGeom prst="rect">
            <a:avLst/>
          </a:prstGeom>
          <a:noFill/>
          <a:ln w="38100" cmpd="sng">
            <a:solidFill>
              <a:srgbClr val="F3861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994" y="1631449"/>
            <a:ext cx="1522067" cy="152206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745007" y="3357531"/>
            <a:ext cx="1238499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Auto Scaling Group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4430770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1"/>
          <p:cNvSpPr txBox="1"/>
          <p:nvPr/>
        </p:nvSpPr>
        <p:spPr>
          <a:xfrm>
            <a:off x="0" y="3357531"/>
            <a:ext cx="9144000" cy="1785969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91440" rIns="91425" bIns="91425" anchor="ctr" anchorCtr="0">
            <a:noAutofit/>
          </a:bodyPr>
          <a:lstStyle/>
          <a:p>
            <a:pPr marL="457200" rtl="0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Each server must run the </a:t>
            </a:r>
            <a:r>
              <a:rPr lang="en-US" sz="4400" b="1" i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ECS Agent</a:t>
            </a:r>
          </a:p>
        </p:txBody>
      </p:sp>
      <p:pic>
        <p:nvPicPr>
          <p:cNvPr id="3" name="Picture 2" descr="2000px-AWS_Simple_Icons_Compute_Amazon_EC2_Instance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07" y="697087"/>
            <a:ext cx="2428354" cy="24283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2228" y="2668344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EC2 Instance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24360" y="443366"/>
            <a:ext cx="2879794" cy="2914165"/>
          </a:xfrm>
          <a:prstGeom prst="rect">
            <a:avLst/>
          </a:prstGeom>
          <a:noFill/>
          <a:ln w="38100" cmpd="sng">
            <a:solidFill>
              <a:srgbClr val="F3861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8209" y="3357531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Cluster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364257" y="1856618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5654" y="2006927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Agent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896985" y="142005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467509" y="100900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6096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&gt; 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sudo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apt-get install zlib1g-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dev</a:t>
            </a:r>
          </a:p>
          <a:p>
            <a:r>
              <a:rPr lang="is-IS" sz="2000" dirty="0">
                <a:solidFill>
                  <a:schemeClr val="bg1"/>
                </a:solidFill>
                <a:latin typeface="Consolas"/>
              </a:rPr>
              <a:t>...</a:t>
            </a:r>
          </a:p>
          <a:p>
            <a:r>
              <a:rPr lang="is-IS" sz="2000" dirty="0">
                <a:solidFill>
                  <a:schemeClr val="bg1"/>
                </a:solidFill>
                <a:latin typeface="Consolas"/>
              </a:rPr>
              <a:t>Success!</a:t>
            </a:r>
          </a:p>
          <a:p>
            <a:endParaRPr lang="en-US" sz="2000" dirty="0">
              <a:solidFill>
                <a:srgbClr val="A6251A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339274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1"/>
          <p:cNvSpPr txBox="1"/>
          <p:nvPr/>
        </p:nvSpPr>
        <p:spPr>
          <a:xfrm>
            <a:off x="0" y="3357531"/>
            <a:ext cx="9144000" cy="1785969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91440" rIns="91425" bIns="91425" anchor="ctr" anchorCtr="0">
            <a:noAutofit/>
          </a:bodyPr>
          <a:lstStyle/>
          <a:p>
            <a:pPr marL="457200" rtl="0">
              <a:spcBef>
                <a:spcPts val="0"/>
              </a:spcBef>
              <a:buNone/>
            </a:pPr>
            <a:r>
              <a:rPr lang="en-US" sz="4400" b="1" i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ECS Task</a:t>
            </a: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: </a:t>
            </a:r>
            <a:r>
              <a:rPr lang="en-US" sz="4400" b="1" dirty="0" err="1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Docker</a:t>
            </a: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container(s) to run, resources they need</a:t>
            </a:r>
            <a:endParaRPr lang="en-US" sz="4400" b="1" i="1" dirty="0" smtClean="0">
              <a:solidFill>
                <a:schemeClr val="tx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  <p:pic>
        <p:nvPicPr>
          <p:cNvPr id="3" name="Picture 2" descr="2000px-AWS_Simple_Icons_Compute_Amazon_EC2_Instance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07" y="697087"/>
            <a:ext cx="2428354" cy="24283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2228" y="2668344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EC2 Instance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24360" y="443366"/>
            <a:ext cx="2879794" cy="2914165"/>
          </a:xfrm>
          <a:prstGeom prst="rect">
            <a:avLst/>
          </a:prstGeom>
          <a:noFill/>
          <a:ln w="38100" cmpd="sng">
            <a:solidFill>
              <a:srgbClr val="F3861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8209" y="3357531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Cluster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364257" y="1856618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5654" y="2006927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Agent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896985" y="142005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467509" y="100900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58" y="1171820"/>
            <a:ext cx="1387455" cy="14788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6549" y="2585207"/>
            <a:ext cx="1207885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Task Definition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603000"/>
            <a:ext cx="809861" cy="1094031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t" anchorCtr="0">
            <a:noAutofit/>
          </a:bodyPr>
          <a:lstStyle/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{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"name": "example",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"image": </a:t>
            </a:r>
            <a:r>
              <a:rPr lang="en-US" sz="500" b="1" dirty="0" smtClean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"foo/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example",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</a:t>
            </a:r>
            <a:r>
              <a:rPr lang="en-US" sz="500" b="1" dirty="0" err="1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cpu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": 1024,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"memory": 2048,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"essential": true,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}</a:t>
            </a:r>
            <a:endParaRPr lang="en-US" sz="500" b="1" dirty="0" smtClean="0">
              <a:solidFill>
                <a:schemeClr val="tx1"/>
              </a:solidFill>
              <a:latin typeface="Consolas"/>
              <a:ea typeface="Montserrat"/>
              <a:cs typeface="Consolas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4966647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1"/>
          <p:cNvSpPr txBox="1"/>
          <p:nvPr/>
        </p:nvSpPr>
        <p:spPr>
          <a:xfrm>
            <a:off x="0" y="3357531"/>
            <a:ext cx="9144000" cy="1785969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91440" rIns="91425" bIns="91425" anchor="ctr" anchorCtr="0">
            <a:noAutofit/>
          </a:bodyPr>
          <a:lstStyle/>
          <a:p>
            <a:pPr marL="457200" rtl="0">
              <a:spcBef>
                <a:spcPts val="0"/>
              </a:spcBef>
              <a:buNone/>
            </a:pPr>
            <a:r>
              <a:rPr lang="en-US" sz="4400" b="1" i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ECS Service</a:t>
            </a: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: long-running ECS Task &amp; ELB settings</a:t>
            </a:r>
            <a:endParaRPr lang="en-US" sz="4400" b="1" i="1" dirty="0" smtClean="0">
              <a:solidFill>
                <a:schemeClr val="tx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  <p:pic>
        <p:nvPicPr>
          <p:cNvPr id="3" name="Picture 2" descr="2000px-AWS_Simple_Icons_Compute_Amazon_EC2_Instance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07" y="697087"/>
            <a:ext cx="2428354" cy="24283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2228" y="2668344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EC2 Instance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24360" y="443366"/>
            <a:ext cx="2879794" cy="2914165"/>
          </a:xfrm>
          <a:prstGeom prst="rect">
            <a:avLst/>
          </a:prstGeom>
          <a:noFill/>
          <a:ln w="38100" cmpd="sng">
            <a:solidFill>
              <a:srgbClr val="F3861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8209" y="3357531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Cluster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364257" y="1856618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5654" y="2006927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Agent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896985" y="142005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467509" y="100900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58" y="1171820"/>
            <a:ext cx="1387455" cy="14788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6549" y="2585207"/>
            <a:ext cx="1207885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Task Definition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603000"/>
            <a:ext cx="809861" cy="1094031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t" anchorCtr="0">
            <a:noAutofit/>
          </a:bodyPr>
          <a:lstStyle/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{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"name": "example",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"image": </a:t>
            </a:r>
            <a:r>
              <a:rPr lang="en-US" sz="500" b="1" dirty="0" smtClean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"foo/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example",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</a:t>
            </a:r>
            <a:r>
              <a:rPr lang="en-US" sz="500" b="1" dirty="0" err="1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cpu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": 1024,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"memory": 2048,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"essential": true,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}</a:t>
            </a:r>
            <a:endParaRPr lang="en-US" sz="500" b="1" dirty="0" smtClean="0">
              <a:solidFill>
                <a:schemeClr val="tx1"/>
              </a:solidFill>
              <a:latin typeface="Consolas"/>
              <a:ea typeface="Montserrat"/>
              <a:cs typeface="Consolas"/>
              <a:sym typeface="Montserra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95" y="1171820"/>
            <a:ext cx="1387455" cy="14788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40169" y="1647933"/>
            <a:ext cx="1428344" cy="1094031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t" anchorCtr="0">
            <a:noAutofit/>
          </a:bodyPr>
          <a:lstStyle/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{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"cluster": "example",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</a:t>
            </a:r>
            <a:r>
              <a:rPr lang="en-US" sz="500" b="1" dirty="0" err="1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serviceName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": </a:t>
            </a:r>
            <a:r>
              <a:rPr lang="en-US" sz="500" b="1" dirty="0" smtClean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”foo"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</a:t>
            </a:r>
            <a:r>
              <a:rPr lang="en-US" sz="500" b="1" dirty="0" err="1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taskDefinition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": "",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</a:t>
            </a:r>
            <a:r>
              <a:rPr lang="en-US" sz="500" b="1" dirty="0" err="1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desiredCount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": 2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}</a:t>
            </a:r>
            <a:endParaRPr lang="en-US" sz="500" b="1" dirty="0" smtClean="0">
              <a:solidFill>
                <a:schemeClr val="tx1"/>
              </a:solidFill>
              <a:latin typeface="Consolas"/>
              <a:ea typeface="Montserrat"/>
              <a:cs typeface="Consolas"/>
              <a:sym typeface="Montserra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43897" y="2585207"/>
            <a:ext cx="1353451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Service Definition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" name="Straight Arrow Connector 20"/>
          <p:cNvCxnSpPr>
            <a:endCxn id="18" idx="1"/>
          </p:cNvCxnSpPr>
          <p:nvPr/>
        </p:nvCxnSpPr>
        <p:spPr>
          <a:xfrm>
            <a:off x="1563313" y="1911264"/>
            <a:ext cx="3635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49023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1"/>
          <p:cNvSpPr txBox="1"/>
          <p:nvPr/>
        </p:nvSpPr>
        <p:spPr>
          <a:xfrm>
            <a:off x="0" y="3357531"/>
            <a:ext cx="9144000" cy="1785969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91440" rIns="91425" bIns="91425" anchor="ctr" anchorCtr="0">
            <a:noAutofit/>
          </a:bodyPr>
          <a:lstStyle/>
          <a:p>
            <a:pPr marL="457200" rtl="0">
              <a:spcBef>
                <a:spcPts val="0"/>
              </a:spcBef>
              <a:buNone/>
            </a:pPr>
            <a:r>
              <a:rPr lang="en-US" sz="4400" b="1" i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ECS Scheduler</a:t>
            </a: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: Deploys Tasks across the ECS Cluster</a:t>
            </a:r>
            <a:endParaRPr lang="en-US" sz="4400" b="1" i="1" dirty="0" smtClean="0">
              <a:solidFill>
                <a:schemeClr val="tx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  <p:pic>
        <p:nvPicPr>
          <p:cNvPr id="3" name="Picture 2" descr="2000px-AWS_Simple_Icons_Compute_Amazon_EC2_Instance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07" y="697087"/>
            <a:ext cx="2428354" cy="24283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2228" y="2668344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EC2 Instance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24360" y="443366"/>
            <a:ext cx="2879794" cy="2914165"/>
          </a:xfrm>
          <a:prstGeom prst="rect">
            <a:avLst/>
          </a:prstGeom>
          <a:noFill/>
          <a:ln w="38100" cmpd="sng">
            <a:solidFill>
              <a:srgbClr val="F3861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8209" y="3357531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Cluster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364257" y="1856618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5654" y="2006927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Agent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896985" y="142005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467509" y="100900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58" y="1171820"/>
            <a:ext cx="1387455" cy="14788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6549" y="2585207"/>
            <a:ext cx="1207885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Task Definition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603000"/>
            <a:ext cx="809861" cy="1094031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t" anchorCtr="0">
            <a:noAutofit/>
          </a:bodyPr>
          <a:lstStyle/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{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"name": "example",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"image": </a:t>
            </a:r>
            <a:r>
              <a:rPr lang="en-US" sz="500" b="1" dirty="0" smtClean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"foo/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example",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</a:t>
            </a:r>
            <a:r>
              <a:rPr lang="en-US" sz="500" b="1" dirty="0" err="1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cpu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": 1024,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"memory": 2048,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"essential": true,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}</a:t>
            </a:r>
            <a:endParaRPr lang="en-US" sz="500" b="1" dirty="0" smtClean="0">
              <a:solidFill>
                <a:schemeClr val="tx1"/>
              </a:solidFill>
              <a:latin typeface="Consolas"/>
              <a:ea typeface="Montserrat"/>
              <a:cs typeface="Consolas"/>
              <a:sym typeface="Montserra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95" y="1171820"/>
            <a:ext cx="1387455" cy="14788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40169" y="1647933"/>
            <a:ext cx="1428344" cy="1094031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t" anchorCtr="0">
            <a:noAutofit/>
          </a:bodyPr>
          <a:lstStyle/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{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"cluster": "example",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</a:t>
            </a:r>
            <a:r>
              <a:rPr lang="en-US" sz="500" b="1" dirty="0" err="1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serviceName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": </a:t>
            </a:r>
            <a:r>
              <a:rPr lang="en-US" sz="500" b="1" dirty="0" smtClean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”foo"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</a:t>
            </a:r>
            <a:r>
              <a:rPr lang="en-US" sz="500" b="1" dirty="0" err="1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taskDefinition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": "",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</a:t>
            </a:r>
            <a:r>
              <a:rPr lang="en-US" sz="500" b="1" dirty="0" err="1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desiredCount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": 2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}</a:t>
            </a:r>
            <a:endParaRPr lang="en-US" sz="500" b="1" dirty="0" smtClean="0">
              <a:solidFill>
                <a:schemeClr val="tx1"/>
              </a:solidFill>
              <a:latin typeface="Consolas"/>
              <a:ea typeface="Montserrat"/>
              <a:cs typeface="Consolas"/>
              <a:sym typeface="Montserra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43897" y="2585207"/>
            <a:ext cx="1353451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Service Definition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" name="Straight Arrow Connector 20"/>
          <p:cNvCxnSpPr>
            <a:endCxn id="18" idx="1"/>
          </p:cNvCxnSpPr>
          <p:nvPr/>
        </p:nvCxnSpPr>
        <p:spPr>
          <a:xfrm>
            <a:off x="1563313" y="1911264"/>
            <a:ext cx="3635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WS_Simple_Icons_Compute_ECS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16" y="958604"/>
            <a:ext cx="1909130" cy="190913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124733" y="2491507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Scheduler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364257" y="2322793"/>
            <a:ext cx="214738" cy="190187"/>
          </a:xfrm>
          <a:prstGeom prst="roundRect">
            <a:avLst/>
          </a:prstGeom>
          <a:solidFill>
            <a:srgbClr val="0C5AB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155654" y="2491507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Tasks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" name="Straight Arrow Connector 26"/>
          <p:cNvCxnSpPr>
            <a:endCxn id="22" idx="1"/>
          </p:cNvCxnSpPr>
          <p:nvPr/>
        </p:nvCxnSpPr>
        <p:spPr>
          <a:xfrm>
            <a:off x="3314350" y="1911264"/>
            <a:ext cx="401866" cy="1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2" idx="3"/>
          </p:cNvCxnSpPr>
          <p:nvPr/>
        </p:nvCxnSpPr>
        <p:spPr>
          <a:xfrm flipV="1">
            <a:off x="5625346" y="1911264"/>
            <a:ext cx="525361" cy="1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6896985" y="1911264"/>
            <a:ext cx="214738" cy="190187"/>
          </a:xfrm>
          <a:prstGeom prst="roundRect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6460015" y="1507906"/>
            <a:ext cx="214738" cy="1901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5757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1"/>
          <p:cNvSpPr txBox="1"/>
          <p:nvPr/>
        </p:nvSpPr>
        <p:spPr>
          <a:xfrm>
            <a:off x="0" y="3357531"/>
            <a:ext cx="9144000" cy="1785969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91440" rIns="91425" bIns="91425" anchor="ctr" anchorCtr="0">
            <a:noAutofit/>
          </a:bodyPr>
          <a:lstStyle/>
          <a:p>
            <a:pPr marL="457200" rtl="0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It will also automatically redeploy failed Services</a:t>
            </a:r>
            <a:endParaRPr lang="en-US" sz="4400" b="1" i="1" dirty="0" smtClean="0">
              <a:solidFill>
                <a:schemeClr val="tx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  <p:pic>
        <p:nvPicPr>
          <p:cNvPr id="3" name="Picture 2" descr="2000px-AWS_Simple_Icons_Compute_Amazon_EC2_Instance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07" y="697087"/>
            <a:ext cx="2428354" cy="24283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2228" y="2668344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EC2 Instance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24360" y="443366"/>
            <a:ext cx="2879794" cy="2914165"/>
          </a:xfrm>
          <a:prstGeom prst="rect">
            <a:avLst/>
          </a:prstGeom>
          <a:noFill/>
          <a:ln w="38100" cmpd="sng">
            <a:solidFill>
              <a:srgbClr val="F3861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8209" y="3357531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Cluster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364257" y="1856618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5654" y="2006927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Agent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896985" y="142005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467509" y="100900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58" y="1171820"/>
            <a:ext cx="1387455" cy="14788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6549" y="2585207"/>
            <a:ext cx="1207885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Task Definition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603000"/>
            <a:ext cx="809861" cy="1094031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t" anchorCtr="0">
            <a:noAutofit/>
          </a:bodyPr>
          <a:lstStyle/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{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"name": "example",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"image": </a:t>
            </a:r>
            <a:r>
              <a:rPr lang="en-US" sz="500" b="1" dirty="0" smtClean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"foo/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example",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</a:t>
            </a:r>
            <a:r>
              <a:rPr lang="en-US" sz="500" b="1" dirty="0" err="1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cpu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": 1024,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"memory": 2048,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"essential": true,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}</a:t>
            </a:r>
            <a:endParaRPr lang="en-US" sz="500" b="1" dirty="0" smtClean="0">
              <a:solidFill>
                <a:schemeClr val="tx1"/>
              </a:solidFill>
              <a:latin typeface="Consolas"/>
              <a:ea typeface="Montserrat"/>
              <a:cs typeface="Consolas"/>
              <a:sym typeface="Montserra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95" y="1171820"/>
            <a:ext cx="1387455" cy="14788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40169" y="1647933"/>
            <a:ext cx="1428344" cy="1094031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t" anchorCtr="0">
            <a:noAutofit/>
          </a:bodyPr>
          <a:lstStyle/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{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"cluster": "example",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</a:t>
            </a:r>
            <a:r>
              <a:rPr lang="en-US" sz="500" b="1" dirty="0" err="1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serviceName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": </a:t>
            </a:r>
            <a:r>
              <a:rPr lang="en-US" sz="500" b="1" dirty="0" smtClean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”foo"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</a:t>
            </a:r>
            <a:r>
              <a:rPr lang="en-US" sz="500" b="1" dirty="0" err="1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taskDefinition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": "",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</a:t>
            </a:r>
            <a:r>
              <a:rPr lang="en-US" sz="500" b="1" dirty="0" err="1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desiredCount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": 2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}</a:t>
            </a:r>
            <a:endParaRPr lang="en-US" sz="500" b="1" dirty="0" smtClean="0">
              <a:solidFill>
                <a:schemeClr val="tx1"/>
              </a:solidFill>
              <a:latin typeface="Consolas"/>
              <a:ea typeface="Montserrat"/>
              <a:cs typeface="Consolas"/>
              <a:sym typeface="Montserra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43897" y="2585207"/>
            <a:ext cx="1353451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Service Definition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" name="Straight Arrow Connector 20"/>
          <p:cNvCxnSpPr>
            <a:endCxn id="18" idx="1"/>
          </p:cNvCxnSpPr>
          <p:nvPr/>
        </p:nvCxnSpPr>
        <p:spPr>
          <a:xfrm>
            <a:off x="1563313" y="1911264"/>
            <a:ext cx="3635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WS_Simple_Icons_Compute_ECS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16" y="958604"/>
            <a:ext cx="1909130" cy="190913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124733" y="2491507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Scheduler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" name="Straight Arrow Connector 26"/>
          <p:cNvCxnSpPr>
            <a:endCxn id="22" idx="1"/>
          </p:cNvCxnSpPr>
          <p:nvPr/>
        </p:nvCxnSpPr>
        <p:spPr>
          <a:xfrm>
            <a:off x="3314350" y="1911264"/>
            <a:ext cx="401866" cy="1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2" idx="3"/>
          </p:cNvCxnSpPr>
          <p:nvPr/>
        </p:nvCxnSpPr>
        <p:spPr>
          <a:xfrm flipV="1">
            <a:off x="5625346" y="1911264"/>
            <a:ext cx="525361" cy="1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7364257" y="2322793"/>
            <a:ext cx="214738" cy="190187"/>
          </a:xfrm>
          <a:prstGeom prst="roundRect">
            <a:avLst/>
          </a:prstGeom>
          <a:solidFill>
            <a:srgbClr val="0C5AB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155654" y="2491507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Tasks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896985" y="1911264"/>
            <a:ext cx="214738" cy="190187"/>
          </a:xfrm>
          <a:prstGeom prst="roundRect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6460015" y="1507906"/>
            <a:ext cx="214738" cy="1901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6467509" y="1816170"/>
            <a:ext cx="214738" cy="190187"/>
          </a:xfrm>
          <a:prstGeom prst="roundRect">
            <a:avLst/>
          </a:prstGeom>
          <a:solidFill>
            <a:srgbClr val="0C5AB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969" y="2268457"/>
            <a:ext cx="316750" cy="31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2361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1"/>
          <p:cNvSpPr txBox="1"/>
          <p:nvPr/>
        </p:nvSpPr>
        <p:spPr>
          <a:xfrm>
            <a:off x="0" y="3357531"/>
            <a:ext cx="9144000" cy="1785969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91440" rIns="91425" bIns="91425" anchor="ctr" anchorCtr="0">
            <a:noAutofit/>
          </a:bodyPr>
          <a:lstStyle/>
          <a:p>
            <a:pPr marL="457200" rtl="0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You can associate an ALB or ELB with each ECS service</a:t>
            </a:r>
          </a:p>
        </p:txBody>
      </p:sp>
      <p:pic>
        <p:nvPicPr>
          <p:cNvPr id="3" name="Picture 2" descr="2000px-AWS_Simple_Icons_Compute_Amazon_EC2_Instance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07" y="697087"/>
            <a:ext cx="2428354" cy="24283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2228" y="2668344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EC2 Instance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24360" y="443366"/>
            <a:ext cx="2879794" cy="2914165"/>
          </a:xfrm>
          <a:prstGeom prst="rect">
            <a:avLst/>
          </a:prstGeom>
          <a:noFill/>
          <a:ln w="38100" cmpd="sng">
            <a:solidFill>
              <a:srgbClr val="F3861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8209" y="3357531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Cluster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364257" y="1856618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5654" y="2006927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Agent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896985" y="142005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467509" y="100900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7364257" y="2322793"/>
            <a:ext cx="214738" cy="190187"/>
          </a:xfrm>
          <a:prstGeom prst="roundRect">
            <a:avLst/>
          </a:prstGeom>
          <a:solidFill>
            <a:srgbClr val="0C5AB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155654" y="2483060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Tasks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 descr="pict--elastic-load-balancer-aws-compute-and-networking---vector-stencils-library.png--diagram-flowchart-examp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147" y="1188557"/>
            <a:ext cx="1449049" cy="1521501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4" idx="3"/>
          </p:cNvCxnSpPr>
          <p:nvPr/>
        </p:nvCxnSpPr>
        <p:spPr>
          <a:xfrm flipV="1">
            <a:off x="4668196" y="1420050"/>
            <a:ext cx="1565339" cy="5292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" idx="3"/>
          </p:cNvCxnSpPr>
          <p:nvPr/>
        </p:nvCxnSpPr>
        <p:spPr>
          <a:xfrm>
            <a:off x="4668196" y="1949308"/>
            <a:ext cx="20140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3"/>
          </p:cNvCxnSpPr>
          <p:nvPr/>
        </p:nvCxnSpPr>
        <p:spPr>
          <a:xfrm>
            <a:off x="4668196" y="1949308"/>
            <a:ext cx="2487458" cy="455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us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32" y="1327074"/>
            <a:ext cx="1256730" cy="1256730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2" idx="3"/>
            <a:endCxn id="4" idx="1"/>
          </p:cNvCxnSpPr>
          <p:nvPr/>
        </p:nvCxnSpPr>
        <p:spPr>
          <a:xfrm flipV="1">
            <a:off x="1766062" y="1949308"/>
            <a:ext cx="1453085" cy="61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4035" y="2472548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User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893084" y="1860345"/>
            <a:ext cx="214738" cy="190187"/>
          </a:xfrm>
          <a:prstGeom prst="roundRect">
            <a:avLst/>
          </a:prstGeom>
          <a:solidFill>
            <a:srgbClr val="0C5AB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6467509" y="1337888"/>
            <a:ext cx="214738" cy="190187"/>
          </a:xfrm>
          <a:prstGeom prst="roundRect">
            <a:avLst/>
          </a:prstGeom>
          <a:solidFill>
            <a:srgbClr val="0C5AB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9916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1"/>
          <p:cNvSpPr txBox="1"/>
          <p:nvPr/>
        </p:nvSpPr>
        <p:spPr>
          <a:xfrm>
            <a:off x="0" y="3357531"/>
            <a:ext cx="9144000" cy="1785969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91440" rIns="91425" bIns="91425" anchor="ctr" anchorCtr="0">
            <a:noAutofit/>
          </a:bodyPr>
          <a:lstStyle/>
          <a:p>
            <a:pPr marL="457200" rtl="0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This lets you distribute traffic across multiple ECS Tasks</a:t>
            </a:r>
          </a:p>
        </p:txBody>
      </p:sp>
      <p:pic>
        <p:nvPicPr>
          <p:cNvPr id="3" name="Picture 2" descr="2000px-AWS_Simple_Icons_Compute_Amazon_EC2_Instance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07" y="697087"/>
            <a:ext cx="2428354" cy="24283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2228" y="2668344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EC2 Instance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24360" y="443366"/>
            <a:ext cx="2879794" cy="2914165"/>
          </a:xfrm>
          <a:prstGeom prst="rect">
            <a:avLst/>
          </a:prstGeom>
          <a:noFill/>
          <a:ln w="38100" cmpd="sng">
            <a:solidFill>
              <a:srgbClr val="F3861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8209" y="3357531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Cluster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364257" y="1856618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5654" y="2006927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Agent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896985" y="142005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467509" y="100900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7364257" y="2322793"/>
            <a:ext cx="214738" cy="190187"/>
          </a:xfrm>
          <a:prstGeom prst="roundRect">
            <a:avLst/>
          </a:prstGeom>
          <a:solidFill>
            <a:srgbClr val="0C5AB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155654" y="2483060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Tasks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 descr="pict--elastic-load-balancer-aws-compute-and-networking---vector-stencils-library.png--diagram-flowchart-examp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147" y="1188557"/>
            <a:ext cx="1449049" cy="1521501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4" idx="3"/>
          </p:cNvCxnSpPr>
          <p:nvPr/>
        </p:nvCxnSpPr>
        <p:spPr>
          <a:xfrm flipV="1">
            <a:off x="4668196" y="1420050"/>
            <a:ext cx="1565339" cy="5292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" idx="3"/>
          </p:cNvCxnSpPr>
          <p:nvPr/>
        </p:nvCxnSpPr>
        <p:spPr>
          <a:xfrm>
            <a:off x="4668196" y="1949308"/>
            <a:ext cx="20140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3"/>
          </p:cNvCxnSpPr>
          <p:nvPr/>
        </p:nvCxnSpPr>
        <p:spPr>
          <a:xfrm>
            <a:off x="4668196" y="1949308"/>
            <a:ext cx="2487458" cy="455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us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32" y="1327074"/>
            <a:ext cx="1256730" cy="1256730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2" idx="3"/>
            <a:endCxn id="4" idx="1"/>
          </p:cNvCxnSpPr>
          <p:nvPr/>
        </p:nvCxnSpPr>
        <p:spPr>
          <a:xfrm flipV="1">
            <a:off x="1766062" y="1949308"/>
            <a:ext cx="1453085" cy="61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4035" y="2472548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User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893084" y="1860345"/>
            <a:ext cx="214738" cy="190187"/>
          </a:xfrm>
          <a:prstGeom prst="roundRect">
            <a:avLst/>
          </a:prstGeom>
          <a:solidFill>
            <a:srgbClr val="0C5AB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6467509" y="1337888"/>
            <a:ext cx="214738" cy="190187"/>
          </a:xfrm>
          <a:prstGeom prst="roundRect">
            <a:avLst/>
          </a:prstGeom>
          <a:solidFill>
            <a:srgbClr val="0C5AB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664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1"/>
          <p:cNvSpPr txBox="1"/>
          <p:nvPr/>
        </p:nvSpPr>
        <p:spPr>
          <a:xfrm>
            <a:off x="0" y="3357531"/>
            <a:ext cx="9144000" cy="1785969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91440" rIns="91425" bIns="91425" anchor="ctr" anchorCtr="0">
            <a:noAutofit/>
          </a:bodyPr>
          <a:lstStyle/>
          <a:p>
            <a:pPr marL="457200" rtl="0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Which allows zero-downtime deployment</a:t>
            </a:r>
          </a:p>
        </p:txBody>
      </p:sp>
      <p:pic>
        <p:nvPicPr>
          <p:cNvPr id="3" name="Picture 2" descr="2000px-AWS_Simple_Icons_Compute_Amazon_EC2_Instance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07" y="697087"/>
            <a:ext cx="2428354" cy="24283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2228" y="2668344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EC2 Instance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24360" y="443366"/>
            <a:ext cx="2879794" cy="2914165"/>
          </a:xfrm>
          <a:prstGeom prst="rect">
            <a:avLst/>
          </a:prstGeom>
          <a:noFill/>
          <a:ln w="38100" cmpd="sng">
            <a:solidFill>
              <a:srgbClr val="F3861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8209" y="3357531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Cluster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364257" y="1856618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5654" y="2006927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Agent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896985" y="142005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467509" y="100900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7364257" y="2320114"/>
            <a:ext cx="214738" cy="190187"/>
          </a:xfrm>
          <a:prstGeom prst="roundRect">
            <a:avLst/>
          </a:prstGeom>
          <a:solidFill>
            <a:srgbClr val="0C5AB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155654" y="2485372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Tasks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783336" y="2322793"/>
            <a:ext cx="214738" cy="190187"/>
          </a:xfrm>
          <a:prstGeom prst="roundRect">
            <a:avLst/>
          </a:prstGeom>
          <a:solidFill>
            <a:srgbClr val="0C5AB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ict--elastic-load-balancer-aws-compute-and-networking---vector-stencils-library.png--diagram-flowchart-examp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147" y="1188557"/>
            <a:ext cx="1449049" cy="1521501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4" idx="3"/>
          </p:cNvCxnSpPr>
          <p:nvPr/>
        </p:nvCxnSpPr>
        <p:spPr>
          <a:xfrm flipV="1">
            <a:off x="4668196" y="1420050"/>
            <a:ext cx="1565339" cy="5292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" idx="3"/>
          </p:cNvCxnSpPr>
          <p:nvPr/>
        </p:nvCxnSpPr>
        <p:spPr>
          <a:xfrm>
            <a:off x="4668196" y="1949308"/>
            <a:ext cx="20140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3"/>
          </p:cNvCxnSpPr>
          <p:nvPr/>
        </p:nvCxnSpPr>
        <p:spPr>
          <a:xfrm>
            <a:off x="4668196" y="1949308"/>
            <a:ext cx="2487458" cy="455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us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32" y="1327074"/>
            <a:ext cx="1256730" cy="1256730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2" idx="3"/>
            <a:endCxn id="4" idx="1"/>
          </p:cNvCxnSpPr>
          <p:nvPr/>
        </p:nvCxnSpPr>
        <p:spPr>
          <a:xfrm flipV="1">
            <a:off x="1766062" y="1949308"/>
            <a:ext cx="1453085" cy="61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4035" y="2472548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User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893084" y="1860345"/>
            <a:ext cx="214738" cy="190187"/>
          </a:xfrm>
          <a:prstGeom prst="roundRect">
            <a:avLst/>
          </a:prstGeom>
          <a:solidFill>
            <a:srgbClr val="0C5AB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6467509" y="1337888"/>
            <a:ext cx="214738" cy="190187"/>
          </a:xfrm>
          <a:prstGeom prst="roundRect">
            <a:avLst/>
          </a:prstGeom>
          <a:solidFill>
            <a:srgbClr val="0C5AB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 dirty="0" smtClean="0">
              <a:solidFill>
                <a:schemeClr val="bg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709" y="2268457"/>
            <a:ext cx="316750" cy="316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3070" y="1264105"/>
            <a:ext cx="589675" cy="33951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t" anchorCtr="0">
            <a:noAutofit/>
          </a:bodyPr>
          <a:lstStyle/>
          <a:p>
            <a:pPr marL="365760" algn="ctr" rtl="0">
              <a:buNone/>
            </a:pPr>
            <a:r>
              <a:rPr lang="en-US" sz="800" dirty="0" smtClean="0">
                <a:solidFill>
                  <a:srgbClr val="FFFFFF"/>
                </a:solidFill>
                <a:latin typeface="Consolas"/>
                <a:ea typeface="Montserrat"/>
                <a:cs typeface="Consolas"/>
                <a:sym typeface="Montserrat"/>
              </a:rPr>
              <a:t>v1</a:t>
            </a:r>
            <a:endParaRPr lang="en-US" sz="800" dirty="0">
              <a:solidFill>
                <a:srgbClr val="FFFFFF"/>
              </a:solidFill>
              <a:latin typeface="Consolas"/>
              <a:ea typeface="Montserrat"/>
              <a:cs typeface="Consolas"/>
              <a:sym typeface="Montserra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09013" y="1785680"/>
            <a:ext cx="589675" cy="33951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t" anchorCtr="0">
            <a:noAutofit/>
          </a:bodyPr>
          <a:lstStyle/>
          <a:p>
            <a:pPr marL="365760" algn="ctr" rtl="0">
              <a:buNone/>
            </a:pPr>
            <a:r>
              <a:rPr lang="en-US" sz="800" dirty="0" smtClean="0">
                <a:solidFill>
                  <a:srgbClr val="FFFFFF"/>
                </a:solidFill>
                <a:latin typeface="Consolas"/>
                <a:ea typeface="Montserrat"/>
                <a:cs typeface="Consolas"/>
                <a:sym typeface="Montserrat"/>
              </a:rPr>
              <a:t>v1</a:t>
            </a:r>
            <a:endParaRPr lang="en-US" sz="800" dirty="0">
              <a:solidFill>
                <a:srgbClr val="FFFFFF"/>
              </a:solidFill>
              <a:latin typeface="Consolas"/>
              <a:ea typeface="Montserrat"/>
              <a:cs typeface="Consolas"/>
              <a:sym typeface="Montserra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187046" y="2243754"/>
            <a:ext cx="589675" cy="33951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t" anchorCtr="0">
            <a:noAutofit/>
          </a:bodyPr>
          <a:lstStyle/>
          <a:p>
            <a:pPr marL="365760" algn="ctr" rtl="0">
              <a:buNone/>
            </a:pPr>
            <a:r>
              <a:rPr lang="en-US" sz="800" dirty="0" smtClean="0">
                <a:solidFill>
                  <a:srgbClr val="FFFFFF"/>
                </a:solidFill>
                <a:latin typeface="Consolas"/>
                <a:ea typeface="Montserrat"/>
                <a:cs typeface="Consolas"/>
                <a:sym typeface="Montserrat"/>
              </a:rPr>
              <a:t>v1</a:t>
            </a:r>
            <a:endParaRPr lang="en-US" sz="800" dirty="0">
              <a:solidFill>
                <a:srgbClr val="FFFFFF"/>
              </a:solidFill>
              <a:latin typeface="Consolas"/>
              <a:ea typeface="Montserrat"/>
              <a:cs typeface="Consolas"/>
              <a:sym typeface="Montserra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08852" y="2253767"/>
            <a:ext cx="589675" cy="33951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t" anchorCtr="0">
            <a:noAutofit/>
          </a:bodyPr>
          <a:lstStyle/>
          <a:p>
            <a:pPr marL="365760" algn="ctr" rtl="0">
              <a:buNone/>
            </a:pPr>
            <a:r>
              <a:rPr lang="en-US" sz="800" dirty="0" smtClean="0">
                <a:solidFill>
                  <a:srgbClr val="FFFFFF"/>
                </a:solidFill>
                <a:latin typeface="Consolas"/>
                <a:ea typeface="Montserrat"/>
                <a:cs typeface="Consolas"/>
                <a:sym typeface="Montserrat"/>
              </a:rPr>
              <a:t>v2</a:t>
            </a:r>
            <a:endParaRPr lang="en-US" sz="800" dirty="0">
              <a:solidFill>
                <a:srgbClr val="FFFFFF"/>
              </a:solidFill>
              <a:latin typeface="Consolas"/>
              <a:ea typeface="Montserrat"/>
              <a:cs typeface="Consolas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2358043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1"/>
          <p:cNvSpPr txBox="1"/>
          <p:nvPr/>
        </p:nvSpPr>
        <p:spPr>
          <a:xfrm>
            <a:off x="0" y="3357531"/>
            <a:ext cx="9144000" cy="1785969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91440" rIns="91425" bIns="91425" anchor="ctr" anchorCtr="0">
            <a:noAutofit/>
          </a:bodyPr>
          <a:lstStyle/>
          <a:p>
            <a:pPr marL="457200" rtl="0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As well as a simple form of service discovery</a:t>
            </a:r>
          </a:p>
        </p:txBody>
      </p:sp>
      <p:pic>
        <p:nvPicPr>
          <p:cNvPr id="3" name="Picture 2" descr="2000px-AWS_Simple_Icons_Compute_Amazon_EC2_Instance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07" y="697087"/>
            <a:ext cx="2428354" cy="24283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2228" y="2668344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EC2 Instance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24360" y="443366"/>
            <a:ext cx="2879794" cy="2914165"/>
          </a:xfrm>
          <a:prstGeom prst="rect">
            <a:avLst/>
          </a:prstGeom>
          <a:noFill/>
          <a:ln w="38100" cmpd="sng">
            <a:solidFill>
              <a:srgbClr val="F3861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8209" y="3357531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Cluster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364257" y="1856618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5654" y="2006927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Agent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896985" y="142005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467509" y="100900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7364257" y="2322793"/>
            <a:ext cx="214738" cy="190187"/>
          </a:xfrm>
          <a:prstGeom prst="roundRect">
            <a:avLst/>
          </a:prstGeom>
          <a:solidFill>
            <a:srgbClr val="0C5AB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155654" y="2485372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Tasks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 descr="pict--elastic-load-balancer-aws-compute-and-networking---vector-stencils-library.png--diagram-flowchart-examp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147" y="1188557"/>
            <a:ext cx="1449049" cy="1521501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4" idx="3"/>
            <a:endCxn id="18" idx="1"/>
          </p:cNvCxnSpPr>
          <p:nvPr/>
        </p:nvCxnSpPr>
        <p:spPr>
          <a:xfrm flipV="1">
            <a:off x="4668196" y="1515144"/>
            <a:ext cx="1799313" cy="434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4668196" y="2156287"/>
            <a:ext cx="2604033" cy="26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6467509" y="1420050"/>
            <a:ext cx="214738" cy="190187"/>
          </a:xfrm>
          <a:prstGeom prst="roundRect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00705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1"/>
          <p:cNvSpPr txBox="1"/>
          <p:nvPr/>
        </p:nvSpPr>
        <p:spPr>
          <a:xfrm>
            <a:off x="0" y="3357531"/>
            <a:ext cx="9144000" cy="1785969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91440" rIns="91425" bIns="91425" anchor="ctr" anchorCtr="0">
            <a:noAutofit/>
          </a:bodyPr>
          <a:lstStyle/>
          <a:p>
            <a:pPr marL="457200" rtl="0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You can use </a:t>
            </a:r>
            <a:r>
              <a:rPr lang="en-US" sz="4400" b="1" dirty="0" err="1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CloudWatch</a:t>
            </a: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alarms to trigger auto scaling</a:t>
            </a:r>
          </a:p>
        </p:txBody>
      </p:sp>
      <p:pic>
        <p:nvPicPr>
          <p:cNvPr id="3" name="Picture 2" descr="2000px-AWS_Simple_Icons_Compute_Amazon_EC2_Instance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07" y="697087"/>
            <a:ext cx="2428354" cy="24283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2228" y="2668344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EC2 Instance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24360" y="443366"/>
            <a:ext cx="2879794" cy="2914165"/>
          </a:xfrm>
          <a:prstGeom prst="rect">
            <a:avLst/>
          </a:prstGeom>
          <a:noFill/>
          <a:ln w="38100" cmpd="sng">
            <a:solidFill>
              <a:srgbClr val="F3861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8209" y="3357531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Cluster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364257" y="1856618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5654" y="2006927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Agent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896985" y="142005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467509" y="100900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7364257" y="2322793"/>
            <a:ext cx="214738" cy="190187"/>
          </a:xfrm>
          <a:prstGeom prst="roundRect">
            <a:avLst/>
          </a:prstGeom>
          <a:solidFill>
            <a:srgbClr val="0C5AB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155654" y="2485372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Tasks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 descr="cloudwatc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744" y="1157430"/>
            <a:ext cx="1496535" cy="149653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026502" y="2611140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err="1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CloudWatch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" name="Straight Arrow Connector 4"/>
          <p:cNvCxnSpPr>
            <a:stCxn id="2" idx="3"/>
            <a:endCxn id="3" idx="1"/>
          </p:cNvCxnSpPr>
          <p:nvPr/>
        </p:nvCxnSpPr>
        <p:spPr>
          <a:xfrm>
            <a:off x="4310279" y="1905698"/>
            <a:ext cx="1840428" cy="5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30973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1"/>
          <p:cNvSpPr txBox="1"/>
          <p:nvPr/>
        </p:nvSpPr>
        <p:spPr>
          <a:xfrm>
            <a:off x="0" y="3357531"/>
            <a:ext cx="9144000" cy="1785969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91440" rIns="91425" bIns="91425" anchor="ctr" anchorCtr="0">
            <a:noAutofit/>
          </a:bodyPr>
          <a:lstStyle/>
          <a:p>
            <a:pPr marL="457200" rtl="0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You can scale up by running more ECS Tasks</a:t>
            </a:r>
          </a:p>
        </p:txBody>
      </p:sp>
      <p:pic>
        <p:nvPicPr>
          <p:cNvPr id="3" name="Picture 2" descr="2000px-AWS_Simple_Icons_Compute_Amazon_EC2_Instance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07" y="697087"/>
            <a:ext cx="2428354" cy="24283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2228" y="2668344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EC2 Instance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24360" y="443366"/>
            <a:ext cx="2879794" cy="2914165"/>
          </a:xfrm>
          <a:prstGeom prst="rect">
            <a:avLst/>
          </a:prstGeom>
          <a:noFill/>
          <a:ln w="38100" cmpd="sng">
            <a:solidFill>
              <a:srgbClr val="F3861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8209" y="3357531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Cluster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364257" y="1856618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5654" y="2006927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Agent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896985" y="142005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467509" y="100900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7364257" y="2322793"/>
            <a:ext cx="214738" cy="190187"/>
          </a:xfrm>
          <a:prstGeom prst="roundRect">
            <a:avLst/>
          </a:prstGeom>
          <a:solidFill>
            <a:srgbClr val="0C5AB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155654" y="2485372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Tasks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 descr="cloudwatc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744" y="1157430"/>
            <a:ext cx="1496535" cy="149653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026502" y="2611140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err="1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CloudWatch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" name="Straight Arrow Connector 4"/>
          <p:cNvCxnSpPr>
            <a:stCxn id="2" idx="3"/>
            <a:endCxn id="3" idx="1"/>
          </p:cNvCxnSpPr>
          <p:nvPr/>
        </p:nvCxnSpPr>
        <p:spPr>
          <a:xfrm>
            <a:off x="4310279" y="1905698"/>
            <a:ext cx="1840428" cy="5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6896985" y="1810604"/>
            <a:ext cx="214738" cy="190187"/>
          </a:xfrm>
          <a:prstGeom prst="roundRect">
            <a:avLst/>
          </a:prstGeom>
          <a:solidFill>
            <a:srgbClr val="0C5AB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6464289" y="1420050"/>
            <a:ext cx="214738" cy="190187"/>
          </a:xfrm>
          <a:prstGeom prst="roundRect">
            <a:avLst/>
          </a:prstGeom>
          <a:solidFill>
            <a:srgbClr val="0C5AB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0960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gem install rails</a:t>
            </a:r>
            <a:endParaRPr lang="en-US" sz="2000" dirty="0">
              <a:solidFill>
                <a:srgbClr val="A6251A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803793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0px-AWS_Simple_Icons_Compute_Amazon_EC2_Instances_more_instances.svg.pn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741" y="-199521"/>
            <a:ext cx="2467944" cy="2467944"/>
          </a:xfrm>
          <a:prstGeom prst="rect">
            <a:avLst/>
          </a:prstGeom>
        </p:spPr>
      </p:pic>
      <p:sp>
        <p:nvSpPr>
          <p:cNvPr id="9" name="Shape 31"/>
          <p:cNvSpPr txBox="1"/>
          <p:nvPr/>
        </p:nvSpPr>
        <p:spPr>
          <a:xfrm>
            <a:off x="0" y="3357531"/>
            <a:ext cx="9144000" cy="1785969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91440" rIns="91425" bIns="91425" anchor="ctr" anchorCtr="0">
            <a:noAutofit/>
          </a:bodyPr>
          <a:lstStyle/>
          <a:p>
            <a:pPr marL="457200" rtl="0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And by adding more EC2 Instances</a:t>
            </a:r>
          </a:p>
        </p:txBody>
      </p:sp>
      <p:pic>
        <p:nvPicPr>
          <p:cNvPr id="3" name="Picture 2" descr="2000px-AWS_Simple_Icons_Compute_Amazon_EC2_Instances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07" y="697087"/>
            <a:ext cx="2428354" cy="24283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2228" y="2668344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EC2 Instance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41439" y="-116566"/>
            <a:ext cx="3662715" cy="3474098"/>
          </a:xfrm>
          <a:prstGeom prst="rect">
            <a:avLst/>
          </a:prstGeom>
          <a:noFill/>
          <a:ln w="38100" cmpd="sng">
            <a:solidFill>
              <a:srgbClr val="F3861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8209" y="3357531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Cluster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364257" y="1856618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5654" y="2006927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Agent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896985" y="142005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467509" y="100900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7364257" y="2322793"/>
            <a:ext cx="214738" cy="190187"/>
          </a:xfrm>
          <a:prstGeom prst="roundRect">
            <a:avLst/>
          </a:prstGeom>
          <a:solidFill>
            <a:srgbClr val="0C5AB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155654" y="2484413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Tasks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 descr="cloudwatc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744" y="1157430"/>
            <a:ext cx="1496535" cy="149653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026502" y="2611140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err="1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CloudWatch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" name="Straight Arrow Connector 4"/>
          <p:cNvCxnSpPr>
            <a:stCxn id="2" idx="3"/>
            <a:endCxn id="3" idx="1"/>
          </p:cNvCxnSpPr>
          <p:nvPr/>
        </p:nvCxnSpPr>
        <p:spPr>
          <a:xfrm>
            <a:off x="4310279" y="1905698"/>
            <a:ext cx="1840428" cy="5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6896985" y="1810604"/>
            <a:ext cx="214738" cy="190187"/>
          </a:xfrm>
          <a:prstGeom prst="roundRect">
            <a:avLst/>
          </a:prstGeom>
          <a:solidFill>
            <a:srgbClr val="0C5AB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6464289" y="1420050"/>
            <a:ext cx="214738" cy="190187"/>
          </a:xfrm>
          <a:prstGeom prst="roundRect">
            <a:avLst/>
          </a:prstGeom>
          <a:solidFill>
            <a:srgbClr val="0C5AB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043338" y="50690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576896" y="7549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6043338" y="913906"/>
            <a:ext cx="214738" cy="190187"/>
          </a:xfrm>
          <a:prstGeom prst="roundRect">
            <a:avLst/>
          </a:prstGeom>
          <a:solidFill>
            <a:srgbClr val="0C5AB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5576896" y="506900"/>
            <a:ext cx="214738" cy="190187"/>
          </a:xfrm>
          <a:prstGeom prst="roundRect">
            <a:avLst/>
          </a:prstGeom>
          <a:solidFill>
            <a:srgbClr val="0C5AB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6993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1"/>
          <p:cNvSpPr txBox="1"/>
          <p:nvPr/>
        </p:nvSpPr>
        <p:spPr>
          <a:xfrm>
            <a:off x="0" y="3357531"/>
            <a:ext cx="9144000" cy="1785969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91440" rIns="91425" bIns="91425" anchor="ctr" anchorCtr="0">
            <a:noAutofit/>
          </a:bodyPr>
          <a:lstStyle/>
          <a:p>
            <a:pPr marL="457200" rtl="0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And scale back down when load is lower</a:t>
            </a:r>
          </a:p>
        </p:txBody>
      </p:sp>
      <p:pic>
        <p:nvPicPr>
          <p:cNvPr id="3" name="Picture 2" descr="2000px-AWS_Simple_Icons_Compute_Amazon_EC2_Instance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07" y="697087"/>
            <a:ext cx="2428354" cy="24283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2228" y="2668344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EC2 Instance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24360" y="443366"/>
            <a:ext cx="2879794" cy="2914165"/>
          </a:xfrm>
          <a:prstGeom prst="rect">
            <a:avLst/>
          </a:prstGeom>
          <a:noFill/>
          <a:ln w="38100" cmpd="sng">
            <a:solidFill>
              <a:srgbClr val="F3861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8209" y="3357531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Cluster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364257" y="1856618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5654" y="2006927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Agent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896985" y="142005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467509" y="100900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7364257" y="2322793"/>
            <a:ext cx="214738" cy="190187"/>
          </a:xfrm>
          <a:prstGeom prst="roundRect">
            <a:avLst/>
          </a:prstGeom>
          <a:solidFill>
            <a:srgbClr val="0C5AB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155654" y="2484891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Tasks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 descr="cloudwatc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744" y="1157430"/>
            <a:ext cx="1496535" cy="149653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026502" y="2611140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err="1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CloudWatch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" name="Straight Arrow Connector 4"/>
          <p:cNvCxnSpPr>
            <a:stCxn id="2" idx="3"/>
            <a:endCxn id="3" idx="1"/>
          </p:cNvCxnSpPr>
          <p:nvPr/>
        </p:nvCxnSpPr>
        <p:spPr>
          <a:xfrm>
            <a:off x="4310279" y="1905698"/>
            <a:ext cx="1840428" cy="5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72701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-167618" y="1250835"/>
            <a:ext cx="9186711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Let’s deploy our </a:t>
            </a:r>
            <a:r>
              <a:rPr lang="en-US" sz="4000" b="1" dirty="0" err="1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microservices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in ECS using </a:t>
            </a:r>
            <a:r>
              <a:rPr lang="en-US" sz="4000" b="1" dirty="0" err="1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Terraform</a:t>
            </a:r>
            <a:endParaRPr lang="en-US" sz="40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5051835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1"/>
          <p:cNvSpPr txBox="1"/>
          <p:nvPr/>
        </p:nvSpPr>
        <p:spPr>
          <a:xfrm>
            <a:off x="0" y="3357531"/>
            <a:ext cx="9144000" cy="1785969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91440" rIns="91425" bIns="91425" anchor="ctr" anchorCtr="0">
            <a:noAutofit/>
          </a:bodyPr>
          <a:lstStyle/>
          <a:p>
            <a:pPr marL="457200" rtl="0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Define the ECS Cluster as an Auto Scaling Group (ASG)</a:t>
            </a:r>
          </a:p>
        </p:txBody>
      </p:sp>
      <p:pic>
        <p:nvPicPr>
          <p:cNvPr id="3" name="Picture 2" descr="2000px-AWS_Simple_Icons_Compute_Amazon_EC2_Instance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07" y="697087"/>
            <a:ext cx="2428354" cy="24283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2228" y="2668344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EC2 Instance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24360" y="443366"/>
            <a:ext cx="2879794" cy="2914165"/>
          </a:xfrm>
          <a:prstGeom prst="rect">
            <a:avLst/>
          </a:prstGeom>
          <a:noFill/>
          <a:ln w="38100" cmpd="sng">
            <a:solidFill>
              <a:srgbClr val="F3861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8209" y="3357531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Cluster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1873647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aws_ecs_cluster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example_cluster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{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name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err="1" smtClean="0">
                <a:solidFill>
                  <a:srgbClr val="55A433"/>
                </a:solidFill>
                <a:latin typeface="Consolas"/>
              </a:rPr>
              <a:t>example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-cluster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}</a:t>
            </a:r>
          </a:p>
          <a:p>
            <a:endParaRPr lang="ro-RO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aws_autoscaling_group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ecs_cluster_instances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{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name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err="1" smtClean="0">
                <a:solidFill>
                  <a:srgbClr val="55A433"/>
                </a:solidFill>
                <a:latin typeface="Consolas"/>
              </a:rPr>
              <a:t>ecs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-cluster-instances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endParaRPr lang="en-US" sz="2000" dirty="0" smtClean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min_size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= </a:t>
            </a:r>
            <a:r>
              <a:rPr lang="is-IS" sz="2000" dirty="0">
                <a:solidFill>
                  <a:srgbClr val="2972C0"/>
                </a:solidFill>
                <a:latin typeface="Consolas"/>
              </a:rPr>
              <a:t>3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max_size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is-IS" sz="2000" dirty="0">
                <a:solidFill>
                  <a:srgbClr val="2972C0"/>
                </a:solidFill>
                <a:latin typeface="Consolas"/>
              </a:rPr>
              <a:t>3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  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launch_configuration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${</a:t>
            </a:r>
            <a:r>
              <a:rPr lang="fr-FR" sz="2000" dirty="0" err="1" smtClean="0">
                <a:solidFill>
                  <a:srgbClr val="55A433"/>
                </a:solidFill>
                <a:latin typeface="Consolas"/>
              </a:rPr>
              <a:t>aws_launch_configuration.ecs_instance.name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}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}</a:t>
            </a:r>
            <a:endParaRPr lang="ro-RO" sz="2000" dirty="0">
              <a:solidFill>
                <a:srgbClr val="F6F6F6"/>
              </a:solidFill>
              <a:latin typeface="Consolas"/>
            </a:endParaRPr>
          </a:p>
          <a:p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2882757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1"/>
          <p:cNvSpPr txBox="1"/>
          <p:nvPr/>
        </p:nvSpPr>
        <p:spPr>
          <a:xfrm>
            <a:off x="0" y="3357531"/>
            <a:ext cx="9144000" cy="1785969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91440" rIns="91425" bIns="91425" anchor="ctr" anchorCtr="0">
            <a:noAutofit/>
          </a:bodyPr>
          <a:lstStyle/>
          <a:p>
            <a:pPr marL="457200" rtl="0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Ensure each server in the ASG runs the ECS Agent</a:t>
            </a:r>
            <a:endParaRPr lang="en-US" sz="4400" b="1" i="1" dirty="0" smtClean="0">
              <a:solidFill>
                <a:schemeClr val="tx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  <p:pic>
        <p:nvPicPr>
          <p:cNvPr id="3" name="Picture 2" descr="2000px-AWS_Simple_Icons_Compute_Amazon_EC2_Instance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07" y="697087"/>
            <a:ext cx="2428354" cy="24283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2228" y="2668344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EC2 Instance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24360" y="443366"/>
            <a:ext cx="2879794" cy="2914165"/>
          </a:xfrm>
          <a:prstGeom prst="rect">
            <a:avLst/>
          </a:prstGeom>
          <a:noFill/>
          <a:ln w="38100" cmpd="sng">
            <a:solidFill>
              <a:srgbClr val="F3861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8209" y="3357531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Cluster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364257" y="1856618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5654" y="2006927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Agent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896985" y="142005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467509" y="100900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5729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4665600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i="1" dirty="0">
                <a:solidFill>
                  <a:srgbClr val="9E9E9E"/>
                </a:solidFill>
                <a:latin typeface="Consolas-Italic"/>
              </a:rPr>
              <a:t> # </a:t>
            </a:r>
            <a:r>
              <a:rPr lang="en-US" sz="2000" i="1" dirty="0" smtClean="0">
                <a:solidFill>
                  <a:srgbClr val="9E9E9E"/>
                </a:solidFill>
                <a:latin typeface="Consolas-Italic"/>
              </a:rPr>
              <a:t>The launch </a:t>
            </a:r>
            <a:r>
              <a:rPr lang="en-US" sz="2000" i="1" dirty="0" err="1" smtClean="0">
                <a:solidFill>
                  <a:srgbClr val="9E9E9E"/>
                </a:solidFill>
                <a:latin typeface="Consolas-Italic"/>
              </a:rPr>
              <a:t>config</a:t>
            </a:r>
            <a:r>
              <a:rPr lang="en-US" sz="2000" i="1" dirty="0" smtClean="0">
                <a:solidFill>
                  <a:srgbClr val="9E9E9E"/>
                </a:solidFill>
                <a:latin typeface="Consolas-Italic"/>
              </a:rPr>
              <a:t> defines what runs on each EC2 instance</a:t>
            </a:r>
            <a:endParaRPr lang="en-US" sz="2000" i="1" dirty="0">
              <a:solidFill>
                <a:srgbClr val="9E9E9E"/>
              </a:solidFill>
              <a:latin typeface="Consolas-Italic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err="1" smtClean="0">
                <a:solidFill>
                  <a:srgbClr val="55A433"/>
                </a:solidFill>
                <a:latin typeface="Consolas"/>
              </a:rPr>
              <a:t>aws_launch_configuration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ecs_instance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{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name_prefix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err="1" smtClean="0">
                <a:solidFill>
                  <a:srgbClr val="55A433"/>
                </a:solidFill>
                <a:latin typeface="Consolas"/>
              </a:rPr>
              <a:t>ecs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-instance-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endParaRPr lang="en-US" sz="2000" dirty="0" smtClean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instance_type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t2.micro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endParaRPr lang="en-US" sz="2000" dirty="0" smtClean="0">
              <a:solidFill>
                <a:srgbClr val="55A433"/>
              </a:solidFill>
              <a:latin typeface="Consolas"/>
            </a:endParaRPr>
          </a:p>
          <a:p>
            <a:endParaRPr lang="en-US" sz="2000" i="1" dirty="0" smtClean="0">
              <a:solidFill>
                <a:srgbClr val="9E9E9E"/>
              </a:solidFill>
              <a:latin typeface="Consolas-Italic"/>
            </a:endParaRPr>
          </a:p>
          <a:p>
            <a:r>
              <a:rPr lang="en-US" sz="2000" i="1" dirty="0">
                <a:solidFill>
                  <a:srgbClr val="9E9E9E"/>
                </a:solidFill>
                <a:latin typeface="Consolas-Italic"/>
              </a:rPr>
              <a:t> </a:t>
            </a:r>
            <a:r>
              <a:rPr lang="en-US" sz="2000" i="1" dirty="0" smtClean="0">
                <a:solidFill>
                  <a:srgbClr val="9E9E9E"/>
                </a:solidFill>
                <a:latin typeface="Consolas-Italic"/>
              </a:rPr>
              <a:t>   # This is an Amazon ECS AMI, which has an ECS Agent </a:t>
            </a:r>
          </a:p>
          <a:p>
            <a:r>
              <a:rPr lang="en-US" sz="2000" i="1" dirty="0">
                <a:solidFill>
                  <a:srgbClr val="9E9E9E"/>
                </a:solidFill>
                <a:latin typeface="Consolas-Italic"/>
              </a:rPr>
              <a:t> </a:t>
            </a:r>
            <a:r>
              <a:rPr lang="en-US" sz="2000" i="1" dirty="0" smtClean="0">
                <a:solidFill>
                  <a:srgbClr val="9E9E9E"/>
                </a:solidFill>
                <a:latin typeface="Consolas-Italic"/>
              </a:rPr>
              <a:t>   # installed that lets it talk to the ECS cluster</a:t>
            </a:r>
            <a:endParaRPr lang="en-US" sz="2000" dirty="0" smtClean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image_id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"ami-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a98cb2c3”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}</a:t>
            </a:r>
            <a:endParaRPr lang="ro-RO" sz="2000" dirty="0">
              <a:solidFill>
                <a:srgbClr val="F6F6F6"/>
              </a:solidFill>
              <a:latin typeface="Consolas"/>
            </a:endParaRPr>
          </a:p>
          <a:p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The launch </a:t>
            </a:r>
            <a:r>
              <a:rPr lang="en-US" sz="4000" dirty="0" err="1" smtClean="0">
                <a:solidFill>
                  <a:schemeClr val="bg1"/>
                </a:solidFill>
                <a:sym typeface="Droid Serif"/>
              </a:rPr>
              <a:t>config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runs AWS ECS Linux on each server in the ASG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77426606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1"/>
          <p:cNvSpPr txBox="1"/>
          <p:nvPr/>
        </p:nvSpPr>
        <p:spPr>
          <a:xfrm>
            <a:off x="0" y="3357531"/>
            <a:ext cx="9144000" cy="1785969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91440" rIns="91425" bIns="91425" anchor="ctr" anchorCtr="0">
            <a:noAutofit/>
          </a:bodyPr>
          <a:lstStyle/>
          <a:p>
            <a:pPr marL="457200" rtl="0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Define an ECS Task for each </a:t>
            </a:r>
            <a:r>
              <a:rPr lang="en-US" sz="4400" b="1" dirty="0" err="1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microservice</a:t>
            </a:r>
            <a:endParaRPr lang="en-US" sz="4400" b="1" dirty="0" smtClean="0">
              <a:solidFill>
                <a:schemeClr val="tx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  <p:pic>
        <p:nvPicPr>
          <p:cNvPr id="3" name="Picture 2" descr="2000px-AWS_Simple_Icons_Compute_Amazon_EC2_Instance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07" y="697087"/>
            <a:ext cx="2428354" cy="24283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2228" y="2668344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EC2 Instance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24360" y="443366"/>
            <a:ext cx="2879794" cy="2914165"/>
          </a:xfrm>
          <a:prstGeom prst="rect">
            <a:avLst/>
          </a:prstGeom>
          <a:noFill/>
          <a:ln w="38100" cmpd="sng">
            <a:solidFill>
              <a:srgbClr val="F3861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8209" y="3357531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Cluster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364257" y="1856618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5654" y="2006927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Agent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896985" y="142005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467509" y="100900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58" y="1171820"/>
            <a:ext cx="1387455" cy="14788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6549" y="2585207"/>
            <a:ext cx="1207885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Task Definition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603000"/>
            <a:ext cx="809861" cy="1094031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t" anchorCtr="0">
            <a:noAutofit/>
          </a:bodyPr>
          <a:lstStyle/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{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"name": "example",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"image": </a:t>
            </a:r>
            <a:r>
              <a:rPr lang="en-US" sz="500" b="1" dirty="0" smtClean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"foo/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example",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</a:t>
            </a:r>
            <a:r>
              <a:rPr lang="en-US" sz="500" b="1" dirty="0" err="1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cpu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": 1024,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"memory": 2048,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"essential": true,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}</a:t>
            </a:r>
            <a:endParaRPr lang="en-US" sz="500" b="1" dirty="0" smtClean="0">
              <a:solidFill>
                <a:schemeClr val="tx1"/>
              </a:solidFill>
              <a:latin typeface="Consolas"/>
              <a:ea typeface="Montserrat"/>
              <a:cs typeface="Consolas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2647092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228600" bIns="182880">
            <a:noAutofit/>
          </a:bodyPr>
          <a:lstStyle/>
          <a:p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 err="1">
                <a:solidFill>
                  <a:srgbClr val="55A433"/>
                </a:solidFill>
                <a:latin typeface="Consolas"/>
              </a:rPr>
              <a:t>aws_ecs_task_definition</a:t>
            </a:r>
            <a:r>
              <a:rPr lang="en-US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 err="1" smtClean="0">
                <a:solidFill>
                  <a:srgbClr val="55A433"/>
                </a:solidFill>
                <a:latin typeface="Consolas"/>
              </a:rPr>
              <a:t>rails_frontend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 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{</a:t>
            </a:r>
          </a:p>
          <a:p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FFFFFF"/>
                </a:solidFill>
                <a:latin typeface="Consolas"/>
              </a:rPr>
              <a:t>family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1800" dirty="0" smtClean="0">
                <a:solidFill>
                  <a:srgbClr val="55A433"/>
                </a:solidFill>
                <a:latin typeface="Consolas"/>
              </a:rPr>
              <a:t>rails-</a:t>
            </a:r>
            <a:r>
              <a:rPr lang="fr-FR" sz="1800" dirty="0" err="1" smtClean="0">
                <a:solidFill>
                  <a:srgbClr val="55A433"/>
                </a:solidFill>
                <a:latin typeface="Consolas"/>
              </a:rPr>
              <a:t>frontend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</a:t>
            </a:r>
          </a:p>
          <a:p>
            <a:r>
              <a:rPr lang="en-US" sz="1800" dirty="0" smtClean="0">
                <a:solidFill>
                  <a:srgbClr val="FFFFFF"/>
                </a:solidFill>
                <a:latin typeface="Consolas"/>
              </a:rPr>
              <a:t>    </a:t>
            </a:r>
            <a:r>
              <a:rPr lang="en-US" sz="1800" dirty="0" err="1" smtClean="0">
                <a:solidFill>
                  <a:srgbClr val="FFFFFF"/>
                </a:solidFill>
                <a:latin typeface="Consolas"/>
              </a:rPr>
              <a:t>container_definitions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1800" dirty="0" smtClean="0">
                <a:solidFill>
                  <a:srgbClr val="FFFFFF"/>
                </a:solidFill>
                <a:latin typeface="Consolas"/>
              </a:rPr>
              <a:t>&lt;&lt;EOF </a:t>
            </a:r>
          </a:p>
          <a:p>
            <a:r>
              <a:rPr lang="pt-BR" sz="1800" dirty="0" smtClean="0">
                <a:solidFill>
                  <a:srgbClr val="F6F6F6"/>
                </a:solidFill>
                <a:latin typeface="Consolas"/>
              </a:rPr>
              <a:t>[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{</a:t>
            </a:r>
          </a:p>
          <a:p>
            <a:r>
              <a:rPr lang="pt-BR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 err="1">
                <a:solidFill>
                  <a:srgbClr val="55A433"/>
                </a:solidFill>
                <a:latin typeface="Consolas"/>
              </a:rPr>
              <a:t>name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 err="1">
                <a:solidFill>
                  <a:srgbClr val="55A433"/>
                </a:solidFill>
                <a:latin typeface="Consolas"/>
              </a:rPr>
              <a:t>rails-frontend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,</a:t>
            </a:r>
          </a:p>
          <a:p>
            <a:r>
              <a:rPr lang="pt-BR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 err="1">
                <a:solidFill>
                  <a:srgbClr val="55A433"/>
                </a:solidFill>
                <a:latin typeface="Consolas"/>
              </a:rPr>
              <a:t>image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"brikis98/rails-</a:t>
            </a:r>
            <a:r>
              <a:rPr lang="pt-BR" sz="1800" dirty="0" smtClean="0">
                <a:solidFill>
                  <a:srgbClr val="55A433"/>
                </a:solidFill>
                <a:latin typeface="Consolas"/>
              </a:rPr>
              <a:t>frontend:v1"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,</a:t>
            </a:r>
          </a:p>
          <a:p>
            <a:r>
              <a:rPr lang="fi-FI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fi-FI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i-FI" sz="1800" dirty="0" err="1">
                <a:solidFill>
                  <a:srgbClr val="55A433"/>
                </a:solidFill>
                <a:latin typeface="Consolas"/>
              </a:rPr>
              <a:t>cpu</a:t>
            </a:r>
            <a:r>
              <a:rPr lang="fi-FI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i-FI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fi-FI" sz="1800" dirty="0">
                <a:solidFill>
                  <a:srgbClr val="2972C0"/>
                </a:solidFill>
                <a:latin typeface="Consolas"/>
              </a:rPr>
              <a:t>1024</a:t>
            </a:r>
            <a:r>
              <a:rPr lang="fi-FI" sz="1800" dirty="0">
                <a:solidFill>
                  <a:srgbClr val="F6F6F6"/>
                </a:solidFill>
                <a:latin typeface="Consolas"/>
              </a:rPr>
              <a:t>,</a:t>
            </a:r>
          </a:p>
          <a:p>
            <a:r>
              <a:rPr lang="pl-PL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pl-PL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l-PL" sz="1800" dirty="0" err="1">
                <a:solidFill>
                  <a:srgbClr val="55A433"/>
                </a:solidFill>
                <a:latin typeface="Consolas"/>
              </a:rPr>
              <a:t>memory</a:t>
            </a:r>
            <a:r>
              <a:rPr lang="pl-PL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l-PL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pl-PL" sz="1800" dirty="0">
                <a:solidFill>
                  <a:srgbClr val="2972C0"/>
                </a:solidFill>
                <a:latin typeface="Consolas"/>
              </a:rPr>
              <a:t>768</a:t>
            </a:r>
            <a:r>
              <a:rPr lang="pl-PL" sz="1800" dirty="0">
                <a:solidFill>
                  <a:srgbClr val="F6F6F6"/>
                </a:solidFill>
                <a:latin typeface="Consolas"/>
              </a:rPr>
              <a:t>,</a:t>
            </a:r>
          </a:p>
          <a:p>
            <a:r>
              <a:rPr lang="pl-PL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pl-PL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l-PL" sz="1800" dirty="0" err="1">
                <a:solidFill>
                  <a:srgbClr val="55A433"/>
                </a:solidFill>
                <a:latin typeface="Consolas"/>
              </a:rPr>
              <a:t>essential</a:t>
            </a:r>
            <a:r>
              <a:rPr lang="pl-PL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l-PL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pl-PL" sz="1800" dirty="0" err="1">
                <a:solidFill>
                  <a:srgbClr val="2972C0"/>
                </a:solidFill>
                <a:latin typeface="Consolas"/>
              </a:rPr>
              <a:t>true</a:t>
            </a:r>
            <a:r>
              <a:rPr lang="pl-PL" sz="1800" dirty="0">
                <a:solidFill>
                  <a:srgbClr val="F6F6F6"/>
                </a:solidFill>
                <a:latin typeface="Consolas"/>
              </a:rPr>
              <a:t>,</a:t>
            </a:r>
          </a:p>
          <a:p>
            <a:r>
              <a:rPr lang="pl-PL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pl-PL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l-PL" sz="1800" dirty="0" err="1">
                <a:solidFill>
                  <a:srgbClr val="55A433"/>
                </a:solidFill>
                <a:latin typeface="Consolas"/>
              </a:rPr>
              <a:t>portMappings</a:t>
            </a:r>
            <a:r>
              <a:rPr lang="pl-PL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l-PL" sz="1800" dirty="0">
                <a:solidFill>
                  <a:srgbClr val="F6F6F6"/>
                </a:solidFill>
                <a:latin typeface="Consolas"/>
              </a:rPr>
              <a:t>: [</a:t>
            </a:r>
            <a:r>
              <a:rPr lang="pl-PL" sz="1800" dirty="0" smtClean="0">
                <a:solidFill>
                  <a:srgbClr val="F6F6F6"/>
                </a:solidFill>
                <a:latin typeface="Consolas"/>
              </a:rPr>
              <a:t>{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 err="1">
                <a:solidFill>
                  <a:srgbClr val="55A433"/>
                </a:solidFill>
                <a:latin typeface="Consolas"/>
              </a:rPr>
              <a:t>containerPort</a:t>
            </a:r>
            <a:r>
              <a:rPr lang="en-US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en-US" sz="1800" dirty="0" smtClean="0">
                <a:solidFill>
                  <a:srgbClr val="2972C0"/>
                </a:solidFill>
                <a:latin typeface="Consolas"/>
              </a:rPr>
              <a:t>3000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,</a:t>
            </a:r>
            <a:r>
              <a:rPr lang="de-DE" sz="18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de-DE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de-DE" sz="1800" dirty="0" err="1">
                <a:solidFill>
                  <a:srgbClr val="55A433"/>
                </a:solidFill>
                <a:latin typeface="Consolas"/>
              </a:rPr>
              <a:t>hostPort</a:t>
            </a:r>
            <a:r>
              <a:rPr lang="de-DE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de-DE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de-DE" sz="1800" dirty="0" smtClean="0">
                <a:solidFill>
                  <a:srgbClr val="2972C0"/>
                </a:solidFill>
                <a:latin typeface="Consolas"/>
              </a:rPr>
              <a:t>3000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}]</a:t>
            </a:r>
          </a:p>
          <a:p>
            <a:r>
              <a:rPr lang="pt-BR" sz="1800" dirty="0" smtClean="0">
                <a:solidFill>
                  <a:srgbClr val="F6F6F6"/>
                </a:solidFill>
                <a:latin typeface="Consolas"/>
              </a:rPr>
              <a:t>}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]</a:t>
            </a:r>
          </a:p>
          <a:p>
            <a:r>
              <a:rPr lang="ro-RO" sz="1800" dirty="0" smtClean="0">
                <a:solidFill>
                  <a:srgbClr val="F6F6F6"/>
                </a:solidFill>
                <a:latin typeface="Consolas"/>
              </a:rPr>
              <a:t>EOF</a:t>
            </a:r>
            <a:endParaRPr lang="ro-RO" sz="1800" dirty="0">
              <a:solidFill>
                <a:srgbClr val="F6F6F6"/>
              </a:solidFill>
              <a:latin typeface="Consolas"/>
            </a:endParaRPr>
          </a:p>
          <a:p>
            <a:r>
              <a:rPr lang="ro-RO" sz="1800" dirty="0" smtClean="0">
                <a:solidFill>
                  <a:srgbClr val="F6F6F6"/>
                </a:solidFill>
                <a:latin typeface="Consolas"/>
              </a:rPr>
              <a:t>}</a:t>
            </a:r>
            <a:endParaRPr lang="ro-RO" sz="1800" dirty="0">
              <a:solidFill>
                <a:srgbClr val="F6F6F6"/>
              </a:solidFill>
              <a:latin typeface="Consolas"/>
            </a:endParaRPr>
          </a:p>
          <a:p>
            <a:endParaRPr lang="ro-RO" sz="18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Rails frontend ECS Task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65933154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228600" bIns="182880">
            <a:noAutofit/>
          </a:bodyPr>
          <a:lstStyle/>
          <a:p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 err="1">
                <a:solidFill>
                  <a:srgbClr val="55A433"/>
                </a:solidFill>
                <a:latin typeface="Consolas"/>
              </a:rPr>
              <a:t>aws_ecs_task_definition</a:t>
            </a:r>
            <a:r>
              <a:rPr lang="en-US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 err="1" smtClean="0">
                <a:solidFill>
                  <a:srgbClr val="55A433"/>
                </a:solidFill>
                <a:latin typeface="Consolas"/>
              </a:rPr>
              <a:t>sinatra_backend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 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{</a:t>
            </a:r>
          </a:p>
          <a:p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FFFFFF"/>
                </a:solidFill>
                <a:latin typeface="Consolas"/>
              </a:rPr>
              <a:t>family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1800" dirty="0" err="1" smtClean="0">
                <a:solidFill>
                  <a:srgbClr val="55A433"/>
                </a:solidFill>
                <a:latin typeface="Consolas"/>
              </a:rPr>
              <a:t>sinatra-backend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</a:t>
            </a:r>
          </a:p>
          <a:p>
            <a:r>
              <a:rPr lang="en-US" sz="1800" dirty="0" smtClean="0">
                <a:solidFill>
                  <a:srgbClr val="FFFFFF"/>
                </a:solidFill>
                <a:latin typeface="Consolas"/>
              </a:rPr>
              <a:t>    </a:t>
            </a:r>
            <a:r>
              <a:rPr lang="en-US" sz="1800" dirty="0" err="1" smtClean="0">
                <a:solidFill>
                  <a:srgbClr val="FFFFFF"/>
                </a:solidFill>
                <a:latin typeface="Consolas"/>
              </a:rPr>
              <a:t>container_definitions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1800" dirty="0" smtClean="0">
                <a:solidFill>
                  <a:srgbClr val="FFFFFF"/>
                </a:solidFill>
                <a:latin typeface="Consolas"/>
              </a:rPr>
              <a:t>&lt;&lt;EOF </a:t>
            </a:r>
          </a:p>
          <a:p>
            <a:r>
              <a:rPr lang="pt-BR" sz="1800" dirty="0" smtClean="0">
                <a:solidFill>
                  <a:srgbClr val="F6F6F6"/>
                </a:solidFill>
                <a:latin typeface="Consolas"/>
              </a:rPr>
              <a:t>[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{</a:t>
            </a:r>
          </a:p>
          <a:p>
            <a:r>
              <a:rPr lang="pt-BR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 err="1">
                <a:solidFill>
                  <a:srgbClr val="55A433"/>
                </a:solidFill>
                <a:latin typeface="Consolas"/>
              </a:rPr>
              <a:t>name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pt-BR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 err="1" smtClean="0">
                <a:solidFill>
                  <a:srgbClr val="55A433"/>
                </a:solidFill>
                <a:latin typeface="Consolas"/>
              </a:rPr>
              <a:t>sinatra-backend</a:t>
            </a:r>
            <a:r>
              <a:rPr lang="pt-BR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,</a:t>
            </a:r>
          </a:p>
          <a:p>
            <a:r>
              <a:rPr lang="pt-BR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 err="1">
                <a:solidFill>
                  <a:srgbClr val="55A433"/>
                </a:solidFill>
                <a:latin typeface="Consolas"/>
              </a:rPr>
              <a:t>image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"brikis98</a:t>
            </a:r>
            <a:r>
              <a:rPr lang="pt-BR" sz="1800" dirty="0" smtClean="0">
                <a:solidFill>
                  <a:srgbClr val="55A433"/>
                </a:solidFill>
                <a:latin typeface="Consolas"/>
              </a:rPr>
              <a:t>/sinatra-backend:v1"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,</a:t>
            </a:r>
          </a:p>
          <a:p>
            <a:r>
              <a:rPr lang="fi-FI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fi-FI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i-FI" sz="1800" dirty="0" err="1">
                <a:solidFill>
                  <a:srgbClr val="55A433"/>
                </a:solidFill>
                <a:latin typeface="Consolas"/>
              </a:rPr>
              <a:t>cpu</a:t>
            </a:r>
            <a:r>
              <a:rPr lang="fi-FI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i-FI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fi-FI" sz="1800" dirty="0">
                <a:solidFill>
                  <a:srgbClr val="2972C0"/>
                </a:solidFill>
                <a:latin typeface="Consolas"/>
              </a:rPr>
              <a:t>1024</a:t>
            </a:r>
            <a:r>
              <a:rPr lang="fi-FI" sz="1800" dirty="0">
                <a:solidFill>
                  <a:srgbClr val="F6F6F6"/>
                </a:solidFill>
                <a:latin typeface="Consolas"/>
              </a:rPr>
              <a:t>,</a:t>
            </a:r>
          </a:p>
          <a:p>
            <a:r>
              <a:rPr lang="pl-PL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pl-PL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l-PL" sz="1800" dirty="0" err="1">
                <a:solidFill>
                  <a:srgbClr val="55A433"/>
                </a:solidFill>
                <a:latin typeface="Consolas"/>
              </a:rPr>
              <a:t>memory</a:t>
            </a:r>
            <a:r>
              <a:rPr lang="pl-PL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l-PL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pl-PL" sz="1800" dirty="0">
                <a:solidFill>
                  <a:srgbClr val="2972C0"/>
                </a:solidFill>
                <a:latin typeface="Consolas"/>
              </a:rPr>
              <a:t>768</a:t>
            </a:r>
            <a:r>
              <a:rPr lang="pl-PL" sz="1800" dirty="0">
                <a:solidFill>
                  <a:srgbClr val="F6F6F6"/>
                </a:solidFill>
                <a:latin typeface="Consolas"/>
              </a:rPr>
              <a:t>,</a:t>
            </a:r>
          </a:p>
          <a:p>
            <a:r>
              <a:rPr lang="pl-PL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pl-PL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l-PL" sz="1800" dirty="0" err="1">
                <a:solidFill>
                  <a:srgbClr val="55A433"/>
                </a:solidFill>
                <a:latin typeface="Consolas"/>
              </a:rPr>
              <a:t>essential</a:t>
            </a:r>
            <a:r>
              <a:rPr lang="pl-PL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l-PL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pl-PL" sz="1800" dirty="0" err="1">
                <a:solidFill>
                  <a:srgbClr val="2972C0"/>
                </a:solidFill>
                <a:latin typeface="Consolas"/>
              </a:rPr>
              <a:t>true</a:t>
            </a:r>
            <a:r>
              <a:rPr lang="pl-PL" sz="1800" dirty="0">
                <a:solidFill>
                  <a:srgbClr val="F6F6F6"/>
                </a:solidFill>
                <a:latin typeface="Consolas"/>
              </a:rPr>
              <a:t>,</a:t>
            </a:r>
          </a:p>
          <a:p>
            <a:r>
              <a:rPr lang="pl-PL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pl-PL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l-PL" sz="1800" dirty="0" err="1">
                <a:solidFill>
                  <a:srgbClr val="55A433"/>
                </a:solidFill>
                <a:latin typeface="Consolas"/>
              </a:rPr>
              <a:t>portMappings</a:t>
            </a:r>
            <a:r>
              <a:rPr lang="pl-PL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l-PL" sz="1800" dirty="0">
                <a:solidFill>
                  <a:srgbClr val="F6F6F6"/>
                </a:solidFill>
                <a:latin typeface="Consolas"/>
              </a:rPr>
              <a:t>: [</a:t>
            </a:r>
            <a:r>
              <a:rPr lang="pl-PL" sz="1800" dirty="0" smtClean="0">
                <a:solidFill>
                  <a:srgbClr val="F6F6F6"/>
                </a:solidFill>
                <a:latin typeface="Consolas"/>
              </a:rPr>
              <a:t>{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 err="1">
                <a:solidFill>
                  <a:srgbClr val="55A433"/>
                </a:solidFill>
                <a:latin typeface="Consolas"/>
              </a:rPr>
              <a:t>containerPort</a:t>
            </a:r>
            <a:r>
              <a:rPr lang="en-US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en-US" sz="1800" dirty="0" smtClean="0">
                <a:solidFill>
                  <a:srgbClr val="2972C0"/>
                </a:solidFill>
                <a:latin typeface="Consolas"/>
              </a:rPr>
              <a:t>4567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,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de-DE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de-DE" sz="1800" dirty="0" err="1">
                <a:solidFill>
                  <a:srgbClr val="55A433"/>
                </a:solidFill>
                <a:latin typeface="Consolas"/>
              </a:rPr>
              <a:t>hostPort</a:t>
            </a:r>
            <a:r>
              <a:rPr lang="de-DE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de-DE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de-DE" sz="1800" dirty="0" smtClean="0">
                <a:solidFill>
                  <a:srgbClr val="2972C0"/>
                </a:solidFill>
                <a:latin typeface="Consolas"/>
              </a:rPr>
              <a:t>4567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}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]</a:t>
            </a:r>
          </a:p>
          <a:p>
            <a:r>
              <a:rPr lang="pt-BR" sz="1800" dirty="0">
                <a:solidFill>
                  <a:srgbClr val="F6F6F6"/>
                </a:solidFill>
                <a:latin typeface="Consolas"/>
              </a:rPr>
              <a:t>}]</a:t>
            </a:r>
          </a:p>
          <a:p>
            <a:r>
              <a:rPr lang="ro-RO" sz="1800" dirty="0" smtClean="0">
                <a:solidFill>
                  <a:srgbClr val="F6F6F6"/>
                </a:solidFill>
                <a:latin typeface="Consolas"/>
              </a:rPr>
              <a:t>EOF</a:t>
            </a:r>
            <a:endParaRPr lang="ro-RO" sz="1800" dirty="0">
              <a:solidFill>
                <a:srgbClr val="F6F6F6"/>
              </a:solidFill>
              <a:latin typeface="Consolas"/>
            </a:endParaRPr>
          </a:p>
          <a:p>
            <a:r>
              <a:rPr lang="ro-RO" sz="1800" dirty="0" smtClean="0">
                <a:solidFill>
                  <a:srgbClr val="F6F6F6"/>
                </a:solidFill>
                <a:latin typeface="Consolas"/>
              </a:rPr>
              <a:t>}</a:t>
            </a:r>
            <a:endParaRPr lang="ro-RO" sz="1800" dirty="0">
              <a:solidFill>
                <a:srgbClr val="F6F6F6"/>
              </a:solidFill>
              <a:latin typeface="Consolas"/>
            </a:endParaRPr>
          </a:p>
          <a:p>
            <a:endParaRPr lang="ro-RO" sz="18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Sinatra Backend ECS Task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165250232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gem install rails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/>
              </a:rPr>
              <a:t>Building native extensions.  This could take a while...</a:t>
            </a: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ERROR:  Error installing rails:</a:t>
            </a: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ERROR: Failed to build gem native extension.</a:t>
            </a:r>
          </a:p>
          <a:p>
            <a:endParaRPr lang="en-US" sz="2000" dirty="0">
              <a:solidFill>
                <a:srgbClr val="A6251A"/>
              </a:solidFill>
              <a:latin typeface="Consolas"/>
            </a:endParaRP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        /</a:t>
            </a:r>
            <a:r>
              <a:rPr lang="en-US" sz="2000" dirty="0" err="1">
                <a:solidFill>
                  <a:srgbClr val="A6251A"/>
                </a:solidFill>
                <a:latin typeface="Consolas"/>
              </a:rPr>
              <a:t>usr</a:t>
            </a:r>
            <a:r>
              <a:rPr lang="en-US" sz="2000" dirty="0">
                <a:solidFill>
                  <a:srgbClr val="A6251A"/>
                </a:solidFill>
                <a:latin typeface="Consolas"/>
              </a:rPr>
              <a:t>/bin/ruby1.9.1 </a:t>
            </a:r>
            <a:r>
              <a:rPr lang="en-US" sz="2000" dirty="0" err="1">
                <a:solidFill>
                  <a:srgbClr val="A6251A"/>
                </a:solidFill>
                <a:latin typeface="Consolas"/>
              </a:rPr>
              <a:t>extconf.rb</a:t>
            </a:r>
            <a:endParaRPr lang="en-US" sz="2000" dirty="0">
              <a:solidFill>
                <a:srgbClr val="A6251A"/>
              </a:solidFill>
              <a:latin typeface="Consolas"/>
            </a:endParaRP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checking if the C compiler accepts ... yes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Building 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nokogiri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 using packaged libraries.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Using 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mini_portile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 version 2.0.0.rc2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checking for 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gzdopen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() in -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lz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... yes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checking for 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iconv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... yes</a:t>
            </a:r>
          </a:p>
          <a:p>
            <a:endParaRPr lang="en-US" sz="2000" dirty="0">
              <a:solidFill>
                <a:srgbClr val="FFFFFF"/>
              </a:solidFill>
              <a:latin typeface="Consolas"/>
            </a:endParaRP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Extracting libxml2-2.9.2.tar.gz into 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tmp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/x86_64-pc-linux-gnu/ports/libxml2/2.9.2... OK</a:t>
            </a: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*** </a:t>
            </a:r>
            <a:r>
              <a:rPr lang="en-US" sz="2000" dirty="0" err="1">
                <a:solidFill>
                  <a:srgbClr val="A6251A"/>
                </a:solidFill>
                <a:latin typeface="Consolas"/>
              </a:rPr>
              <a:t>extconf.rb</a:t>
            </a:r>
            <a:r>
              <a:rPr lang="en-US" sz="2000" dirty="0">
                <a:solidFill>
                  <a:srgbClr val="A6251A"/>
                </a:solidFill>
                <a:latin typeface="Consolas"/>
              </a:rPr>
              <a:t> failed ***</a:t>
            </a:r>
          </a:p>
        </p:txBody>
      </p:sp>
    </p:spTree>
    <p:extLst>
      <p:ext uri="{BB962C8B-B14F-4D97-AF65-F5344CB8AC3E}">
        <p14:creationId xmlns:p14="http://schemas.microsoft.com/office/powerpoint/2010/main" val="116849045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1"/>
          <p:cNvSpPr txBox="1"/>
          <p:nvPr/>
        </p:nvSpPr>
        <p:spPr>
          <a:xfrm>
            <a:off x="0" y="3357531"/>
            <a:ext cx="9144000" cy="1785969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91440" rIns="91425" bIns="91425" anchor="ctr" anchorCtr="0">
            <a:noAutofit/>
          </a:bodyPr>
          <a:lstStyle/>
          <a:p>
            <a:pPr marL="457200" rtl="0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Define an ECS Service for each ECS Task</a:t>
            </a:r>
          </a:p>
        </p:txBody>
      </p:sp>
      <p:pic>
        <p:nvPicPr>
          <p:cNvPr id="3" name="Picture 2" descr="2000px-AWS_Simple_Icons_Compute_Amazon_EC2_Instance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07" y="697087"/>
            <a:ext cx="2428354" cy="24283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2228" y="2668344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EC2 Instance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24360" y="443366"/>
            <a:ext cx="2879794" cy="2914165"/>
          </a:xfrm>
          <a:prstGeom prst="rect">
            <a:avLst/>
          </a:prstGeom>
          <a:noFill/>
          <a:ln w="38100" cmpd="sng">
            <a:solidFill>
              <a:srgbClr val="F3861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8209" y="3357531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Cluster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364257" y="1856618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5654" y="2006927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Agent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896985" y="142005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467509" y="100900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58" y="1171820"/>
            <a:ext cx="1387455" cy="14788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6549" y="2585207"/>
            <a:ext cx="1207885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Task Definition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603000"/>
            <a:ext cx="809861" cy="1094031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t" anchorCtr="0">
            <a:noAutofit/>
          </a:bodyPr>
          <a:lstStyle/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{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"name": "example",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"image": </a:t>
            </a:r>
            <a:r>
              <a:rPr lang="en-US" sz="500" b="1" dirty="0" smtClean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"foo/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example",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</a:t>
            </a:r>
            <a:r>
              <a:rPr lang="en-US" sz="500" b="1" dirty="0" err="1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cpu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": 1024,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"memory": 2048,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"essential": true,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}</a:t>
            </a:r>
            <a:endParaRPr lang="en-US" sz="500" b="1" dirty="0" smtClean="0">
              <a:solidFill>
                <a:schemeClr val="tx1"/>
              </a:solidFill>
              <a:latin typeface="Consolas"/>
              <a:ea typeface="Montserrat"/>
              <a:cs typeface="Consolas"/>
              <a:sym typeface="Montserra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95" y="1171820"/>
            <a:ext cx="1387455" cy="14788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40169" y="1647933"/>
            <a:ext cx="1428344" cy="1094031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t" anchorCtr="0">
            <a:noAutofit/>
          </a:bodyPr>
          <a:lstStyle/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{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"cluster": "example",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</a:t>
            </a:r>
            <a:r>
              <a:rPr lang="en-US" sz="500" b="1" dirty="0" err="1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serviceName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": </a:t>
            </a:r>
            <a:r>
              <a:rPr lang="en-US" sz="500" b="1" dirty="0" smtClean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”foo"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</a:t>
            </a:r>
            <a:r>
              <a:rPr lang="en-US" sz="500" b="1" dirty="0" err="1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taskDefinition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": "",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</a:t>
            </a:r>
            <a:r>
              <a:rPr lang="en-US" sz="500" b="1" dirty="0" err="1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desiredCount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": 2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}</a:t>
            </a:r>
            <a:endParaRPr lang="en-US" sz="500" b="1" dirty="0" smtClean="0">
              <a:solidFill>
                <a:schemeClr val="tx1"/>
              </a:solidFill>
              <a:latin typeface="Consolas"/>
              <a:ea typeface="Montserrat"/>
              <a:cs typeface="Consolas"/>
              <a:sym typeface="Montserra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43897" y="2585207"/>
            <a:ext cx="1353451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Service Definition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" name="Straight Arrow Connector 20"/>
          <p:cNvCxnSpPr>
            <a:endCxn id="18" idx="1"/>
          </p:cNvCxnSpPr>
          <p:nvPr/>
        </p:nvCxnSpPr>
        <p:spPr>
          <a:xfrm>
            <a:off x="1563313" y="1911264"/>
            <a:ext cx="3635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50655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228600" bIns="182880">
            <a:noAutofit/>
          </a:bodyPr>
          <a:lstStyle/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>
                <a:solidFill>
                  <a:srgbClr val="55A433"/>
                </a:solidFill>
                <a:latin typeface="Consolas"/>
              </a:rPr>
              <a:t>aws_ecs_service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>
                <a:solidFill>
                  <a:srgbClr val="55A433"/>
                </a:solidFill>
                <a:latin typeface="Consolas"/>
              </a:rPr>
              <a:t>rails_frontend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{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family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rails-</a:t>
            </a:r>
            <a:r>
              <a:rPr lang="fr-FR" sz="2000" dirty="0" err="1">
                <a:solidFill>
                  <a:srgbClr val="55A433"/>
                </a:solidFill>
                <a:latin typeface="Consolas"/>
              </a:rPr>
              <a:t>frontend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cluster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${</a:t>
            </a:r>
            <a:r>
              <a:rPr lang="fr-FR" sz="2000" dirty="0" err="1">
                <a:solidFill>
                  <a:srgbClr val="55A433"/>
                </a:solidFill>
                <a:latin typeface="Consolas"/>
              </a:rPr>
              <a:t>aws_ecs_cluster.example_cluster.id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}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endParaRPr lang="ro-RO" sz="2000" dirty="0">
              <a:solidFill>
                <a:srgbClr val="F6F6F6"/>
              </a:solidFill>
              <a:latin typeface="Consolas"/>
            </a:endParaRPr>
          </a:p>
          <a:p>
            <a:r>
              <a:rPr lang="ro-RO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task_definition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 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"${</a:t>
            </a:r>
            <a:r>
              <a:rPr lang="en-US" sz="2000" dirty="0" err="1">
                <a:solidFill>
                  <a:srgbClr val="55A433"/>
                </a:solidFill>
                <a:latin typeface="Consolas"/>
              </a:rPr>
              <a:t>aws_ecs_task_definition.rails-fronted.arn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}"</a:t>
            </a:r>
            <a:endParaRPr lang="ro-RO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desired_count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= </a:t>
            </a:r>
            <a:r>
              <a:rPr lang="is-IS" sz="2000" dirty="0">
                <a:solidFill>
                  <a:srgbClr val="2972C0"/>
                </a:solidFill>
                <a:latin typeface="Consolas"/>
              </a:rPr>
              <a:t>2</a:t>
            </a: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}</a:t>
            </a:r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Rails Frontend ECS Service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109565971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228600" bIns="182880">
            <a:noAutofit/>
          </a:bodyPr>
          <a:lstStyle/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aws_ecs_service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sinatra_backend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{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family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err="1" smtClean="0">
                <a:solidFill>
                  <a:srgbClr val="55A433"/>
                </a:solidFill>
                <a:latin typeface="Consolas"/>
              </a:rPr>
              <a:t>sinatra-backend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endParaRPr lang="en-US" sz="2000" dirty="0" smtClean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cluster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${</a:t>
            </a:r>
            <a:r>
              <a:rPr lang="fr-FR" sz="2000" dirty="0" err="1">
                <a:solidFill>
                  <a:srgbClr val="55A433"/>
                </a:solidFill>
                <a:latin typeface="Consolas"/>
              </a:rPr>
              <a:t>aws_ecs_cluster.example_cluster.id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}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endParaRPr lang="ro-RO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task_definition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"${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aws_ecs_task_definition.sinatra_backend.arn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}"</a:t>
            </a:r>
            <a:endParaRPr lang="ro-RO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desired_count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is-IS" sz="2000" dirty="0" smtClean="0">
                <a:solidFill>
                  <a:srgbClr val="2972C0"/>
                </a:solidFill>
                <a:latin typeface="Consolas"/>
              </a:rPr>
              <a:t>2</a:t>
            </a: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}</a:t>
            </a: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Sinatra Backend ECS Service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15309592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1"/>
          <p:cNvSpPr txBox="1"/>
          <p:nvPr/>
        </p:nvSpPr>
        <p:spPr>
          <a:xfrm>
            <a:off x="0" y="3357531"/>
            <a:ext cx="9144000" cy="1785969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91440" rIns="91425" bIns="91425" anchor="ctr" anchorCtr="0">
            <a:noAutofit/>
          </a:bodyPr>
          <a:lstStyle/>
          <a:p>
            <a:pPr marL="457200" rtl="0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Associate an ELB with each ECS Service</a:t>
            </a:r>
          </a:p>
        </p:txBody>
      </p:sp>
      <p:pic>
        <p:nvPicPr>
          <p:cNvPr id="3" name="Picture 2" descr="2000px-AWS_Simple_Icons_Compute_Amazon_EC2_Instance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07" y="697087"/>
            <a:ext cx="2428354" cy="24283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2228" y="2668344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EC2 Instance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24360" y="443366"/>
            <a:ext cx="2879794" cy="2914165"/>
          </a:xfrm>
          <a:prstGeom prst="rect">
            <a:avLst/>
          </a:prstGeom>
          <a:noFill/>
          <a:ln w="38100" cmpd="sng">
            <a:solidFill>
              <a:srgbClr val="F3861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8209" y="3357531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Cluster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364257" y="1856618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5654" y="2006927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Agent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896985" y="142005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467509" y="100900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7364257" y="2322793"/>
            <a:ext cx="214738" cy="190187"/>
          </a:xfrm>
          <a:prstGeom prst="roundRect">
            <a:avLst/>
          </a:prstGeom>
          <a:solidFill>
            <a:srgbClr val="0C5AB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155654" y="2483060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Tasks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 descr="pict--elastic-load-balancer-aws-compute-and-networking---vector-stencils-library.png--diagram-flowchart-examp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147" y="1188557"/>
            <a:ext cx="1449049" cy="1521501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4" idx="3"/>
          </p:cNvCxnSpPr>
          <p:nvPr/>
        </p:nvCxnSpPr>
        <p:spPr>
          <a:xfrm flipV="1">
            <a:off x="4668196" y="1420050"/>
            <a:ext cx="1565339" cy="5292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" idx="3"/>
          </p:cNvCxnSpPr>
          <p:nvPr/>
        </p:nvCxnSpPr>
        <p:spPr>
          <a:xfrm>
            <a:off x="4668196" y="1949308"/>
            <a:ext cx="20140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3"/>
          </p:cNvCxnSpPr>
          <p:nvPr/>
        </p:nvCxnSpPr>
        <p:spPr>
          <a:xfrm>
            <a:off x="4668196" y="1949308"/>
            <a:ext cx="2487458" cy="455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us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32" y="1327074"/>
            <a:ext cx="1256730" cy="1256730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2" idx="3"/>
            <a:endCxn id="4" idx="1"/>
          </p:cNvCxnSpPr>
          <p:nvPr/>
        </p:nvCxnSpPr>
        <p:spPr>
          <a:xfrm flipV="1">
            <a:off x="1766062" y="1949308"/>
            <a:ext cx="1453085" cy="61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4035" y="2472548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User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893084" y="1860345"/>
            <a:ext cx="214738" cy="190187"/>
          </a:xfrm>
          <a:prstGeom prst="roundRect">
            <a:avLst/>
          </a:prstGeom>
          <a:solidFill>
            <a:srgbClr val="0C5AB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6467509" y="1337888"/>
            <a:ext cx="214738" cy="190187"/>
          </a:xfrm>
          <a:prstGeom prst="roundRect">
            <a:avLst/>
          </a:prstGeom>
          <a:solidFill>
            <a:srgbClr val="0C5AB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5011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228600" bIns="182880">
            <a:noAutofit/>
          </a:bodyPr>
          <a:lstStyle/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aws_elb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rails_frontend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{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name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rails-</a:t>
            </a:r>
            <a:r>
              <a:rPr lang="fr-FR" sz="2000" dirty="0" err="1" smtClean="0">
                <a:solidFill>
                  <a:srgbClr val="55A433"/>
                </a:solidFill>
                <a:latin typeface="Consolas"/>
              </a:rPr>
              <a:t>frontend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listener {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  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lb_port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is-IS" sz="2000" dirty="0" smtClean="0">
                <a:solidFill>
                  <a:srgbClr val="2972C0"/>
                </a:solidFill>
                <a:latin typeface="Consolas"/>
              </a:rPr>
              <a:t>80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   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lb_protocol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http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endParaRPr lang="en-US" sz="2000" dirty="0" smtClean="0">
              <a:solidFill>
                <a:srgbClr val="FFFFFF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       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instance_port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is-IS" sz="2000" dirty="0">
                <a:solidFill>
                  <a:srgbClr val="2972C0"/>
                </a:solidFill>
                <a:latin typeface="Consolas"/>
              </a:rPr>
              <a:t>3000</a:t>
            </a:r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    </a:t>
            </a:r>
          </a:p>
          <a:p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   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instance_protocol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http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endParaRPr lang="ro-RO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    }</a:t>
            </a: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}</a:t>
            </a:r>
          </a:p>
          <a:p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Rails Frontend ELB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422067942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228600" bIns="182880">
            <a:noAutofit/>
          </a:bodyPr>
          <a:lstStyle/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aws_ecs_service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rails_frontend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{</a:t>
            </a:r>
          </a:p>
          <a:p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(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...)</a:t>
            </a:r>
          </a:p>
          <a:p>
            <a:endParaRPr lang="en-US" sz="2000" dirty="0" smtClean="0">
              <a:solidFill>
                <a:srgbClr val="FFFFFF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 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load_balancer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{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  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elb_name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"${</a:t>
            </a:r>
            <a:r>
              <a:rPr lang="en-US" sz="2000" dirty="0" err="1">
                <a:solidFill>
                  <a:srgbClr val="55A433"/>
                </a:solidFill>
                <a:latin typeface="Consolas"/>
              </a:rPr>
              <a:t>aws_elb.rails_frontend.id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}"</a:t>
            </a:r>
            <a:endParaRPr lang="en-US" sz="2000" dirty="0" smtClean="0">
              <a:solidFill>
                <a:srgbClr val="FFFFFF"/>
              </a:solidFill>
              <a:latin typeface="Consolas"/>
            </a:endParaRP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  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container_name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"rails-frontend"</a:t>
            </a:r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   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container_port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= </a:t>
            </a:r>
            <a:r>
              <a:rPr lang="is-IS" sz="2000" dirty="0">
                <a:solidFill>
                  <a:srgbClr val="2972C0"/>
                </a:solidFill>
                <a:latin typeface="Consolas"/>
              </a:rPr>
              <a:t>3000</a:t>
            </a:r>
            <a:r>
              <a:rPr lang="ro-RO" sz="2000" dirty="0">
                <a:solidFill>
                  <a:srgbClr val="F6F6F6"/>
                </a:solidFill>
                <a:latin typeface="Consolas"/>
              </a:rPr>
              <a:t> </a:t>
            </a:r>
            <a:endParaRPr lang="ro-RO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    }</a:t>
            </a:r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}</a:t>
            </a: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Associate the ELB with the Rails Frontend ECS Service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149052597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228600" bIns="182880">
            <a:noAutofit/>
          </a:bodyPr>
          <a:lstStyle/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>
                <a:solidFill>
                  <a:srgbClr val="55A433"/>
                </a:solidFill>
                <a:latin typeface="Consolas"/>
              </a:rPr>
              <a:t>aws_elb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sinatra_backend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{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name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 err="1" smtClean="0">
                <a:solidFill>
                  <a:srgbClr val="55A433"/>
                </a:solidFill>
                <a:latin typeface="Consolas"/>
              </a:rPr>
              <a:t>sinatra-backend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listener {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        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lb_port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is-IS" sz="2000" dirty="0" smtClean="0">
                <a:solidFill>
                  <a:srgbClr val="2972C0"/>
                </a:solidFill>
                <a:latin typeface="Consolas"/>
              </a:rPr>
              <a:t>4567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   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lb_protocol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"http"</a:t>
            </a:r>
            <a:endParaRPr lang="en-US" sz="2000" dirty="0" smtClean="0">
              <a:solidFill>
                <a:srgbClr val="FFFFFF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       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instance_port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is-IS" sz="2000" dirty="0" smtClean="0">
                <a:solidFill>
                  <a:srgbClr val="2972C0"/>
                </a:solidFill>
                <a:latin typeface="Consolas"/>
              </a:rPr>
              <a:t>4567</a:t>
            </a:r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    </a:t>
            </a:r>
            <a:endParaRPr lang="ro-RO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   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instance_protocol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"http"</a:t>
            </a:r>
            <a:endParaRPr lang="ro-RO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ro-RO" sz="2000" dirty="0">
                <a:solidFill>
                  <a:srgbClr val="F6F6F6"/>
                </a:solidFill>
                <a:latin typeface="Consolas"/>
              </a:rPr>
              <a:t>}</a:t>
            </a:r>
          </a:p>
          <a:p>
            <a:r>
              <a:rPr lang="ro-RO" sz="2000" dirty="0">
                <a:solidFill>
                  <a:srgbClr val="F6F6F6"/>
                </a:solidFill>
                <a:latin typeface="Consolas"/>
              </a:rPr>
              <a:t>}</a:t>
            </a:r>
          </a:p>
          <a:p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Sinatra Backend ELB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129383584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228600" bIns="182880">
            <a:noAutofit/>
          </a:bodyPr>
          <a:lstStyle/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>
                <a:solidFill>
                  <a:srgbClr val="55A433"/>
                </a:solidFill>
                <a:latin typeface="Consolas"/>
              </a:rPr>
              <a:t>aws_ecs_service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sinatra_backend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{</a:t>
            </a:r>
          </a:p>
          <a:p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(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...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)</a:t>
            </a:r>
          </a:p>
          <a:p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load_balancer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{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        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elb_name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 =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"${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aws_elb.sinatra_backend.id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}"</a:t>
            </a:r>
          </a:p>
          <a:p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   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container_name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sinatra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-backend"</a:t>
            </a:r>
            <a:endParaRPr lang="en-US" sz="2000" dirty="0" smtClean="0">
              <a:solidFill>
                <a:srgbClr val="FFFFFF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     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container_port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= </a:t>
            </a:r>
            <a:r>
              <a:rPr lang="is-IS" sz="2000" dirty="0" smtClean="0">
                <a:solidFill>
                  <a:srgbClr val="2972C0"/>
                </a:solidFill>
                <a:latin typeface="Consolas"/>
              </a:rPr>
              <a:t>4567</a:t>
            </a:r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 </a:t>
            </a:r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ro-RO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}</a:t>
            </a: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}</a:t>
            </a:r>
            <a:endParaRPr lang="ro-RO" sz="2000" dirty="0">
              <a:solidFill>
                <a:srgbClr val="F6F6F6"/>
              </a:solidFill>
              <a:latin typeface="Consolas"/>
            </a:endParaRPr>
          </a:p>
          <a:p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Associate the ELB with the Sinatra Backend ECS Service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11022152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1"/>
          <p:cNvSpPr txBox="1"/>
          <p:nvPr/>
        </p:nvSpPr>
        <p:spPr>
          <a:xfrm>
            <a:off x="0" y="3357531"/>
            <a:ext cx="9144000" cy="1785969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91440" rIns="91425" bIns="91425" anchor="ctr" anchorCtr="0">
            <a:noAutofit/>
          </a:bodyPr>
          <a:lstStyle/>
          <a:p>
            <a:pPr marL="457200" rtl="0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Set up service discovery between the </a:t>
            </a:r>
            <a:r>
              <a:rPr lang="en-US" sz="4400" b="1" dirty="0" err="1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microservices</a:t>
            </a:r>
            <a:endParaRPr lang="en-US" sz="4400" b="1" dirty="0" smtClean="0">
              <a:solidFill>
                <a:schemeClr val="tx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  <p:pic>
        <p:nvPicPr>
          <p:cNvPr id="3" name="Picture 2" descr="2000px-AWS_Simple_Icons_Compute_Amazon_EC2_Instance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07" y="697087"/>
            <a:ext cx="2428354" cy="24283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2228" y="2668344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EC2 Instance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24360" y="443366"/>
            <a:ext cx="2879794" cy="2914165"/>
          </a:xfrm>
          <a:prstGeom prst="rect">
            <a:avLst/>
          </a:prstGeom>
          <a:noFill/>
          <a:ln w="38100" cmpd="sng">
            <a:solidFill>
              <a:srgbClr val="F3861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8209" y="3357531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Cluster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364257" y="1856618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5654" y="2006927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Agent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896985" y="142005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467509" y="100900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7364257" y="2322793"/>
            <a:ext cx="214738" cy="190187"/>
          </a:xfrm>
          <a:prstGeom prst="roundRect">
            <a:avLst/>
          </a:prstGeom>
          <a:solidFill>
            <a:srgbClr val="0C5AB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155654" y="2485372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Tasks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 descr="pict--elastic-load-balancer-aws-compute-and-networking---vector-stencils-library.png--diagram-flowchart-examp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147" y="1188557"/>
            <a:ext cx="1449049" cy="1521501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4" idx="3"/>
            <a:endCxn id="18" idx="1"/>
          </p:cNvCxnSpPr>
          <p:nvPr/>
        </p:nvCxnSpPr>
        <p:spPr>
          <a:xfrm flipV="1">
            <a:off x="4668196" y="1515144"/>
            <a:ext cx="1799313" cy="434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4668196" y="2156287"/>
            <a:ext cx="2604033" cy="26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6467509" y="1420050"/>
            <a:ext cx="214738" cy="190187"/>
          </a:xfrm>
          <a:prstGeom prst="roundRect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45127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228600" bIns="182880">
            <a:noAutofit/>
          </a:bodyPr>
          <a:lstStyle/>
          <a:p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 err="1">
                <a:solidFill>
                  <a:srgbClr val="55A433"/>
                </a:solidFill>
                <a:latin typeface="Consolas"/>
              </a:rPr>
              <a:t>aws_ecs_task_definition</a:t>
            </a:r>
            <a:r>
              <a:rPr lang="en-US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 err="1" smtClean="0">
                <a:solidFill>
                  <a:srgbClr val="55A433"/>
                </a:solidFill>
                <a:latin typeface="Consolas"/>
              </a:rPr>
              <a:t>rails_frontend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 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{</a:t>
            </a:r>
          </a:p>
          <a:p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FFFFFF"/>
                </a:solidFill>
                <a:latin typeface="Consolas"/>
              </a:rPr>
              <a:t>family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1800" dirty="0" smtClean="0">
                <a:solidFill>
                  <a:srgbClr val="55A433"/>
                </a:solidFill>
                <a:latin typeface="Consolas"/>
              </a:rPr>
              <a:t>rails-</a:t>
            </a:r>
            <a:r>
              <a:rPr lang="fr-FR" sz="1800" dirty="0" err="1" smtClean="0">
                <a:solidFill>
                  <a:srgbClr val="55A433"/>
                </a:solidFill>
                <a:latin typeface="Consolas"/>
              </a:rPr>
              <a:t>frontend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</a:t>
            </a:r>
          </a:p>
          <a:p>
            <a:r>
              <a:rPr lang="en-US" sz="1800" dirty="0" smtClean="0">
                <a:solidFill>
                  <a:srgbClr val="FFFFFF"/>
                </a:solidFill>
                <a:latin typeface="Consolas"/>
              </a:rPr>
              <a:t>    </a:t>
            </a:r>
            <a:r>
              <a:rPr lang="en-US" sz="1800" dirty="0" err="1" smtClean="0">
                <a:solidFill>
                  <a:srgbClr val="FFFFFF"/>
                </a:solidFill>
                <a:latin typeface="Consolas"/>
              </a:rPr>
              <a:t>container_definitions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1800" dirty="0" smtClean="0">
                <a:solidFill>
                  <a:srgbClr val="FFFFFF"/>
                </a:solidFill>
                <a:latin typeface="Consolas"/>
              </a:rPr>
              <a:t>&lt;&lt;EOF </a:t>
            </a:r>
          </a:p>
          <a:p>
            <a:r>
              <a:rPr lang="pt-BR" sz="1800" dirty="0" smtClean="0">
                <a:solidFill>
                  <a:srgbClr val="F6F6F6"/>
                </a:solidFill>
                <a:latin typeface="Consolas"/>
              </a:rPr>
              <a:t>[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{</a:t>
            </a:r>
          </a:p>
          <a:p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 ...</a:t>
            </a:r>
            <a:endParaRPr lang="pl-PL" sz="1800" dirty="0" smtClean="0">
              <a:solidFill>
                <a:srgbClr val="55A433"/>
              </a:solidFill>
              <a:latin typeface="Consolas"/>
            </a:endParaRPr>
          </a:p>
          <a:p>
            <a:r>
              <a:rPr lang="pl-PL" sz="1800" dirty="0" smtClean="0">
                <a:solidFill>
                  <a:srgbClr val="55A433"/>
                </a:solidFill>
                <a:latin typeface="Consolas"/>
              </a:rPr>
              <a:t>  "environment"</a:t>
            </a:r>
            <a:r>
              <a:rPr lang="pl-PL" sz="1800" dirty="0" smtClean="0">
                <a:solidFill>
                  <a:srgbClr val="F6F6F6"/>
                </a:solidFill>
                <a:latin typeface="Consolas"/>
              </a:rPr>
              <a:t>: [{</a:t>
            </a:r>
          </a:p>
          <a:p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"name"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: </a:t>
            </a:r>
            <a:r>
              <a:rPr lang="ro-RO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ro-RO" sz="1800" dirty="0" smtClean="0">
                <a:solidFill>
                  <a:srgbClr val="55A433"/>
                </a:solidFill>
                <a:latin typeface="Consolas"/>
              </a:rPr>
              <a:t>SINATRA_BACKEND_PORT"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,</a:t>
            </a:r>
          </a:p>
          <a:p>
            <a:r>
              <a:rPr lang="en-US" sz="18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  </a:t>
            </a:r>
            <a:r>
              <a:rPr lang="ro-RO" sz="1800" dirty="0">
                <a:solidFill>
                  <a:srgbClr val="55A433"/>
                </a:solidFill>
                <a:latin typeface="Consolas"/>
              </a:rPr>
              <a:t>"value"</a:t>
            </a:r>
            <a:r>
              <a:rPr lang="ro-RO" sz="1800" dirty="0" smtClean="0">
                <a:solidFill>
                  <a:srgbClr val="F6F6F6"/>
                </a:solidFill>
                <a:latin typeface="Consolas"/>
              </a:rPr>
              <a:t>: </a:t>
            </a:r>
            <a:r>
              <a:rPr lang="ro-RO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ro-RO" sz="1800" dirty="0">
                <a:solidFill>
                  <a:srgbClr val="55A433"/>
                </a:solidFill>
                <a:latin typeface="Consolas"/>
              </a:rPr>
              <a:t>tcp://${aws_elb.sinatra_backend.dns_name}</a:t>
            </a:r>
            <a:r>
              <a:rPr lang="ro-RO" sz="1800" dirty="0" smtClean="0">
                <a:solidFill>
                  <a:srgbClr val="55A433"/>
                </a:solidFill>
                <a:latin typeface="Consolas"/>
              </a:rPr>
              <a:t>:4567"</a:t>
            </a:r>
            <a:endParaRPr lang="ro-RO" sz="18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 }]</a:t>
            </a:r>
          </a:p>
          <a:p>
            <a:r>
              <a:rPr lang="pt-BR" sz="1800" dirty="0" smtClean="0">
                <a:solidFill>
                  <a:srgbClr val="F6F6F6"/>
                </a:solidFill>
                <a:latin typeface="Consolas"/>
              </a:rPr>
              <a:t>}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]</a:t>
            </a:r>
          </a:p>
          <a:p>
            <a:r>
              <a:rPr lang="ro-RO" sz="1800" dirty="0" smtClean="0">
                <a:solidFill>
                  <a:srgbClr val="F6F6F6"/>
                </a:solidFill>
                <a:latin typeface="Consolas"/>
              </a:rPr>
              <a:t>EOF</a:t>
            </a:r>
            <a:endParaRPr lang="ro-RO" sz="1800" dirty="0">
              <a:solidFill>
                <a:srgbClr val="F6F6F6"/>
              </a:solidFill>
              <a:latin typeface="Consolas"/>
            </a:endParaRPr>
          </a:p>
          <a:p>
            <a:r>
              <a:rPr lang="ro-RO" sz="1800" dirty="0" smtClean="0">
                <a:solidFill>
                  <a:srgbClr val="F6F6F6"/>
                </a:solidFill>
                <a:latin typeface="Consolas"/>
              </a:rPr>
              <a:t>}</a:t>
            </a:r>
            <a:endParaRPr lang="ro-RO" sz="1800" dirty="0">
              <a:solidFill>
                <a:srgbClr val="F6F6F6"/>
              </a:solidFill>
              <a:latin typeface="Consolas"/>
            </a:endParaRPr>
          </a:p>
          <a:p>
            <a:endParaRPr lang="ro-RO" sz="18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Pass the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Sinatra </a:t>
            </a:r>
            <a:r>
              <a:rPr lang="en-US" sz="4000" dirty="0" err="1" smtClean="0">
                <a:solidFill>
                  <a:srgbClr val="ECBC28"/>
                </a:solidFill>
                <a:sym typeface="Droid Serif"/>
              </a:rPr>
              <a:t>Bckend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 ELB URL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as </a:t>
            </a:r>
            <a:r>
              <a:rPr lang="en-US" sz="4000" dirty="0" err="1" smtClean="0">
                <a:solidFill>
                  <a:schemeClr val="bg1"/>
                </a:solidFill>
                <a:sym typeface="Droid Serif"/>
              </a:rPr>
              <a:t>env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sym typeface="Droid Serif"/>
              </a:rPr>
              <a:t>var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to Rails Frontend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14578994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"/>
          <p:cNvSpPr txBox="1"/>
          <p:nvPr/>
        </p:nvSpPr>
        <p:spPr>
          <a:xfrm>
            <a:off x="0" y="4353974"/>
            <a:ext cx="9144000" cy="789524"/>
          </a:xfrm>
          <a:prstGeom prst="rect">
            <a:avLst/>
          </a:prstGeom>
          <a:noFill/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3600" b="1" dirty="0" err="1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n</a:t>
            </a:r>
            <a:r>
              <a:rPr lang="en-US" sz="3600" b="1" dirty="0" err="1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okogiri</a:t>
            </a:r>
            <a:r>
              <a:rPr lang="en-US" sz="36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y u never install correctly?</a:t>
            </a:r>
          </a:p>
        </p:txBody>
      </p:sp>
      <p:pic>
        <p:nvPicPr>
          <p:cNvPr id="5" name="Picture 4" descr="rage-face-y-u-n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364" y="118978"/>
            <a:ext cx="4179272" cy="423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61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1"/>
          <p:cNvSpPr txBox="1"/>
          <p:nvPr/>
        </p:nvSpPr>
        <p:spPr>
          <a:xfrm>
            <a:off x="0" y="3357531"/>
            <a:ext cx="9144000" cy="1785969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91440" rIns="91425" bIns="91425" anchor="ctr" anchorCtr="0">
            <a:noAutofit/>
          </a:bodyPr>
          <a:lstStyle/>
          <a:p>
            <a:pPr marL="457200" rtl="0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It’s time to deploy!</a:t>
            </a:r>
          </a:p>
        </p:txBody>
      </p:sp>
      <p:pic>
        <p:nvPicPr>
          <p:cNvPr id="3" name="Picture 2" descr="2000px-AWS_Simple_Icons_Compute_Amazon_EC2_Instance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07" y="697087"/>
            <a:ext cx="2428354" cy="24283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2228" y="2668344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EC2 Instance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24360" y="443366"/>
            <a:ext cx="2879794" cy="2914165"/>
          </a:xfrm>
          <a:prstGeom prst="rect">
            <a:avLst/>
          </a:prstGeom>
          <a:noFill/>
          <a:ln w="38100" cmpd="sng">
            <a:solidFill>
              <a:srgbClr val="F3861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18209" y="3357531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Cluster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364257" y="1856618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55654" y="2006927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Agent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896985" y="142005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467509" y="1009000"/>
            <a:ext cx="214738" cy="190187"/>
          </a:xfrm>
          <a:prstGeom prst="roundRect">
            <a:avLst/>
          </a:prstGeom>
          <a:solidFill>
            <a:srgbClr val="7E282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58" y="1171820"/>
            <a:ext cx="1387455" cy="14788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6549" y="2585207"/>
            <a:ext cx="1207885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Task Definition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603000"/>
            <a:ext cx="809861" cy="1094031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t" anchorCtr="0">
            <a:noAutofit/>
          </a:bodyPr>
          <a:lstStyle/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{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"name": "example",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"image": </a:t>
            </a:r>
            <a:r>
              <a:rPr lang="en-US" sz="500" b="1" dirty="0" smtClean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"foo/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example",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</a:t>
            </a:r>
            <a:r>
              <a:rPr lang="en-US" sz="500" b="1" dirty="0" err="1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cpu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": 1024,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"memory": 2048,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"essential": true,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}</a:t>
            </a:r>
            <a:endParaRPr lang="en-US" sz="500" b="1" dirty="0" smtClean="0">
              <a:solidFill>
                <a:schemeClr val="tx1"/>
              </a:solidFill>
              <a:latin typeface="Consolas"/>
              <a:ea typeface="Montserrat"/>
              <a:cs typeface="Consolas"/>
              <a:sym typeface="Montserra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95" y="1171820"/>
            <a:ext cx="1387455" cy="14788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40169" y="1647933"/>
            <a:ext cx="1428344" cy="1094031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t" anchorCtr="0">
            <a:noAutofit/>
          </a:bodyPr>
          <a:lstStyle/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{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"cluster": "example",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</a:t>
            </a:r>
            <a:r>
              <a:rPr lang="en-US" sz="500" b="1" dirty="0" err="1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serviceName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": </a:t>
            </a:r>
            <a:r>
              <a:rPr lang="en-US" sz="500" b="1" dirty="0" smtClean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”foo"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</a:t>
            </a:r>
            <a:r>
              <a:rPr lang="en-US" sz="500" b="1" dirty="0" err="1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taskDefinition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": "",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  "</a:t>
            </a:r>
            <a:r>
              <a:rPr lang="en-US" sz="500" b="1" dirty="0" err="1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desiredCount</a:t>
            </a:r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": 2</a:t>
            </a:r>
          </a:p>
          <a:p>
            <a:pPr marL="365760"/>
            <a:r>
              <a:rPr lang="en-US" sz="500" b="1" dirty="0">
                <a:solidFill>
                  <a:schemeClr val="tx1"/>
                </a:solidFill>
                <a:latin typeface="Consolas"/>
                <a:ea typeface="Montserrat"/>
                <a:cs typeface="Consolas"/>
                <a:sym typeface="Montserrat"/>
              </a:rPr>
              <a:t>}</a:t>
            </a:r>
            <a:endParaRPr lang="en-US" sz="500" b="1" dirty="0" smtClean="0">
              <a:solidFill>
                <a:schemeClr val="tx1"/>
              </a:solidFill>
              <a:latin typeface="Consolas"/>
              <a:ea typeface="Montserrat"/>
              <a:cs typeface="Consolas"/>
              <a:sym typeface="Montserra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43897" y="2585207"/>
            <a:ext cx="1353451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Service Definition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" name="Straight Arrow Connector 20"/>
          <p:cNvCxnSpPr>
            <a:endCxn id="18" idx="1"/>
          </p:cNvCxnSpPr>
          <p:nvPr/>
        </p:nvCxnSpPr>
        <p:spPr>
          <a:xfrm>
            <a:off x="1563313" y="1911264"/>
            <a:ext cx="3635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WS_Simple_Icons_Compute_ECS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16" y="958604"/>
            <a:ext cx="1909130" cy="190913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124733" y="2491507"/>
            <a:ext cx="1092096" cy="300619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9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Scheduler</a:t>
            </a:r>
            <a:endParaRPr lang="en-US" sz="9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364257" y="2322793"/>
            <a:ext cx="214738" cy="190187"/>
          </a:xfrm>
          <a:prstGeom prst="roundRect">
            <a:avLst/>
          </a:prstGeom>
          <a:solidFill>
            <a:srgbClr val="0C5AB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155654" y="2491507"/>
            <a:ext cx="661635" cy="226998"/>
          </a:xfrm>
          <a:prstGeom prst="rect">
            <a:avLst/>
          </a:prstGeom>
          <a:noFill/>
          <a:ln>
            <a:noFill/>
          </a:ln>
        </p:spPr>
        <p:txBody>
          <a:bodyPr wrap="none" lIns="91425" tIns="91425" rIns="91425" bIns="91425" rtlCol="0" anchor="ctr" anchorCtr="0">
            <a:noAutofit/>
          </a:bodyPr>
          <a:lstStyle/>
          <a:p>
            <a:pPr marL="365760" algn="ctr" rtl="0">
              <a:buNone/>
            </a:pPr>
            <a:r>
              <a:rPr lang="en-US" sz="6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ECS Tasks</a:t>
            </a:r>
            <a:endParaRPr lang="en-US" sz="6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" name="Straight Arrow Connector 26"/>
          <p:cNvCxnSpPr>
            <a:endCxn id="22" idx="1"/>
          </p:cNvCxnSpPr>
          <p:nvPr/>
        </p:nvCxnSpPr>
        <p:spPr>
          <a:xfrm>
            <a:off x="3314350" y="1911264"/>
            <a:ext cx="401866" cy="1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2" idx="3"/>
          </p:cNvCxnSpPr>
          <p:nvPr/>
        </p:nvCxnSpPr>
        <p:spPr>
          <a:xfrm flipV="1">
            <a:off x="5625346" y="1911264"/>
            <a:ext cx="525361" cy="1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6896985" y="1911264"/>
            <a:ext cx="214738" cy="190187"/>
          </a:xfrm>
          <a:prstGeom prst="roundRect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6460015" y="1507906"/>
            <a:ext cx="214738" cy="19018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6267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&gt; </a:t>
            </a:r>
            <a:r>
              <a:rPr lang="en-US" sz="2000" dirty="0" err="1" smtClean="0">
                <a:solidFill>
                  <a:srgbClr val="0DF500"/>
                </a:solidFill>
                <a:latin typeface="Consolas"/>
              </a:rPr>
              <a:t>terraform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 apply</a:t>
            </a:r>
            <a:endParaRPr lang="en-US" sz="2000" dirty="0">
              <a:solidFill>
                <a:srgbClr val="0DF500"/>
              </a:solidFill>
              <a:latin typeface="Consolas"/>
            </a:endParaRPr>
          </a:p>
          <a:p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aws_ecs_cluster.example_cluster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Creating...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name: "" =&gt; "example-cluster"</a:t>
            </a:r>
          </a:p>
          <a:p>
            <a:r>
              <a:rPr lang="en-US" sz="2000" dirty="0" err="1">
                <a:solidFill>
                  <a:srgbClr val="F6F6F6"/>
                </a:solidFill>
                <a:latin typeface="Consolas"/>
              </a:rPr>
              <a:t>aws_ecs_task_definition.sinatra_backend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Creating...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...</a:t>
            </a:r>
          </a:p>
          <a:p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Apply complete! Resources: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17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added, 0 changed, 0 destroyed.</a:t>
            </a:r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Use the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apply 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command to deploy the ECS Cluster &amp; Tasks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23958220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"/>
          <p:cNvSpPr txBox="1"/>
          <p:nvPr/>
        </p:nvSpPr>
        <p:spPr>
          <a:xfrm>
            <a:off x="0" y="4252550"/>
            <a:ext cx="9144000" cy="890948"/>
          </a:xfrm>
          <a:prstGeom prst="rect">
            <a:avLst/>
          </a:prstGeom>
          <a:noFill/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See the cluster in the ECS console</a:t>
            </a:r>
          </a:p>
        </p:txBody>
      </p:sp>
      <p:pic>
        <p:nvPicPr>
          <p:cNvPr id="3" name="Picture 2" descr="ecs-clus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56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"/>
          <p:cNvSpPr txBox="1"/>
          <p:nvPr/>
        </p:nvSpPr>
        <p:spPr>
          <a:xfrm>
            <a:off x="0" y="4252550"/>
            <a:ext cx="9144000" cy="890948"/>
          </a:xfrm>
          <a:prstGeom prst="rect">
            <a:avLst/>
          </a:prstGeom>
          <a:noFill/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Track events for each Service</a:t>
            </a:r>
          </a:p>
        </p:txBody>
      </p:sp>
      <p:pic>
        <p:nvPicPr>
          <p:cNvPr id="2" name="Picture 1" descr="ecs-service-deploym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42" y="-29696"/>
            <a:ext cx="6851116" cy="460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31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"/>
          <p:cNvSpPr txBox="1"/>
          <p:nvPr/>
        </p:nvSpPr>
        <p:spPr>
          <a:xfrm>
            <a:off x="0" y="4252550"/>
            <a:ext cx="9144000" cy="890948"/>
          </a:xfrm>
          <a:prstGeom prst="rect">
            <a:avLst/>
          </a:prstGeom>
          <a:noFill/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As well as basic metrics</a:t>
            </a:r>
          </a:p>
        </p:txBody>
      </p:sp>
      <p:pic>
        <p:nvPicPr>
          <p:cNvPr id="3" name="Picture 2" descr="ecs-service-metri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89" y="0"/>
            <a:ext cx="6680222" cy="449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12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"/>
          <p:cNvSpPr txBox="1"/>
          <p:nvPr/>
        </p:nvSpPr>
        <p:spPr>
          <a:xfrm>
            <a:off x="0" y="4252550"/>
            <a:ext cx="9144000" cy="890948"/>
          </a:xfrm>
          <a:prstGeom prst="rect">
            <a:avLst/>
          </a:prstGeom>
          <a:noFill/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Test the rails-frontend</a:t>
            </a:r>
          </a:p>
        </p:txBody>
      </p:sp>
      <p:pic>
        <p:nvPicPr>
          <p:cNvPr id="2" name="Picture 1" descr="rails-frontend-t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48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25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228600" bIns="182880">
            <a:noAutofit/>
          </a:bodyPr>
          <a:lstStyle/>
          <a:p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 err="1">
                <a:solidFill>
                  <a:srgbClr val="55A433"/>
                </a:solidFill>
                <a:latin typeface="Consolas"/>
              </a:rPr>
              <a:t>aws_ecs_task_definition</a:t>
            </a:r>
            <a:r>
              <a:rPr lang="en-US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1800" dirty="0" err="1" smtClean="0">
                <a:solidFill>
                  <a:srgbClr val="55A433"/>
                </a:solidFill>
                <a:latin typeface="Consolas"/>
              </a:rPr>
              <a:t>sinatra_backend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 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{</a:t>
            </a:r>
          </a:p>
          <a:p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FFFFFF"/>
                </a:solidFill>
                <a:latin typeface="Consolas"/>
              </a:rPr>
              <a:t>family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1800" dirty="0" err="1" smtClean="0">
                <a:solidFill>
                  <a:srgbClr val="55A433"/>
                </a:solidFill>
                <a:latin typeface="Consolas"/>
              </a:rPr>
              <a:t>sinatra-backend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"</a:t>
            </a:r>
          </a:p>
          <a:p>
            <a:r>
              <a:rPr lang="en-US" sz="1800" dirty="0" smtClean="0">
                <a:solidFill>
                  <a:srgbClr val="FFFFFF"/>
                </a:solidFill>
                <a:latin typeface="Consolas"/>
              </a:rPr>
              <a:t>    </a:t>
            </a:r>
            <a:r>
              <a:rPr lang="en-US" sz="1800" dirty="0" err="1" smtClean="0">
                <a:solidFill>
                  <a:srgbClr val="FFFFFF"/>
                </a:solidFill>
                <a:latin typeface="Consolas"/>
              </a:rPr>
              <a:t>container_definitions</a:t>
            </a:r>
            <a:r>
              <a:rPr lang="en-US" sz="18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1800" dirty="0" smtClean="0">
                <a:solidFill>
                  <a:srgbClr val="FFFFFF"/>
                </a:solidFill>
                <a:latin typeface="Consolas"/>
              </a:rPr>
              <a:t>&lt;&lt;EOF </a:t>
            </a:r>
          </a:p>
          <a:p>
            <a:r>
              <a:rPr lang="pt-BR" sz="1800" dirty="0" smtClean="0">
                <a:solidFill>
                  <a:srgbClr val="F6F6F6"/>
                </a:solidFill>
                <a:latin typeface="Consolas"/>
              </a:rPr>
              <a:t>[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{</a:t>
            </a:r>
          </a:p>
          <a:p>
            <a:r>
              <a:rPr lang="pt-BR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 err="1">
                <a:solidFill>
                  <a:srgbClr val="55A433"/>
                </a:solidFill>
                <a:latin typeface="Consolas"/>
              </a:rPr>
              <a:t>name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pt-BR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 err="1" smtClean="0">
                <a:solidFill>
                  <a:srgbClr val="55A433"/>
                </a:solidFill>
                <a:latin typeface="Consolas"/>
              </a:rPr>
              <a:t>sinatra-backend</a:t>
            </a:r>
            <a:r>
              <a:rPr lang="pt-BR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,</a:t>
            </a:r>
          </a:p>
          <a:p>
            <a:r>
              <a:rPr lang="pt-BR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 err="1">
                <a:solidFill>
                  <a:srgbClr val="55A433"/>
                </a:solidFill>
                <a:latin typeface="Consolas"/>
              </a:rPr>
              <a:t>image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pt-BR" sz="1800" dirty="0">
                <a:solidFill>
                  <a:srgbClr val="55A433"/>
                </a:solidFill>
                <a:latin typeface="Consolas"/>
              </a:rPr>
              <a:t>"brikis98</a:t>
            </a:r>
            <a:r>
              <a:rPr lang="pt-BR" sz="1800" dirty="0" smtClean="0">
                <a:solidFill>
                  <a:srgbClr val="55A433"/>
                </a:solidFill>
                <a:latin typeface="Consolas"/>
              </a:rPr>
              <a:t>/sinatra-backend:</a:t>
            </a:r>
            <a:r>
              <a:rPr lang="pt-BR" sz="1800" dirty="0" smtClean="0">
                <a:solidFill>
                  <a:srgbClr val="ECBC28"/>
                </a:solidFill>
                <a:latin typeface="Consolas"/>
              </a:rPr>
              <a:t>v2</a:t>
            </a:r>
            <a:r>
              <a:rPr lang="pt-BR" sz="18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pt-BR" sz="1800" dirty="0">
                <a:solidFill>
                  <a:srgbClr val="F6F6F6"/>
                </a:solidFill>
                <a:latin typeface="Consolas"/>
              </a:rPr>
              <a:t>,</a:t>
            </a:r>
          </a:p>
          <a:p>
            <a:r>
              <a:rPr lang="ro-RO" sz="1800" dirty="0" smtClean="0">
                <a:solidFill>
                  <a:srgbClr val="F6F6F6"/>
                </a:solidFill>
                <a:latin typeface="Consolas"/>
              </a:rPr>
              <a:t>  ...</a:t>
            </a:r>
          </a:p>
          <a:p>
            <a:r>
              <a:rPr lang="ro-RO" sz="1800" dirty="0" smtClean="0">
                <a:solidFill>
                  <a:srgbClr val="F6F6F6"/>
                </a:solidFill>
                <a:latin typeface="Consolas"/>
              </a:rPr>
              <a:t>}</a:t>
            </a:r>
            <a:endParaRPr lang="ro-RO" sz="1800" dirty="0">
              <a:solidFill>
                <a:srgbClr val="F6F6F6"/>
              </a:solidFill>
              <a:latin typeface="Consolas"/>
            </a:endParaRPr>
          </a:p>
          <a:p>
            <a:endParaRPr lang="ro-RO" sz="18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To deploy a new image, just update the </a:t>
            </a:r>
            <a:r>
              <a:rPr lang="en-US" sz="4000" dirty="0" err="1" smtClean="0">
                <a:solidFill>
                  <a:schemeClr val="bg1"/>
                </a:solidFill>
                <a:sym typeface="Droid Serif"/>
              </a:rPr>
              <a:t>docker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tag</a:t>
            </a:r>
            <a:endParaRPr lang="en" sz="4000" dirty="0">
              <a:solidFill>
                <a:schemeClr val="bg1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39986219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1800" dirty="0" smtClean="0">
                <a:solidFill>
                  <a:srgbClr val="0DF500"/>
                </a:solidFill>
                <a:latin typeface="Consolas"/>
              </a:rPr>
              <a:t>&gt; </a:t>
            </a:r>
            <a:r>
              <a:rPr lang="en-US" sz="1800" dirty="0" err="1" smtClean="0">
                <a:solidFill>
                  <a:srgbClr val="0DF500"/>
                </a:solidFill>
                <a:latin typeface="Consolas"/>
              </a:rPr>
              <a:t>terraform</a:t>
            </a:r>
            <a:r>
              <a:rPr lang="en-US" sz="1800" dirty="0" smtClean="0">
                <a:solidFill>
                  <a:srgbClr val="0DF500"/>
                </a:solidFill>
                <a:latin typeface="Consolas"/>
              </a:rPr>
              <a:t> plan</a:t>
            </a:r>
            <a:endParaRPr lang="en-US" sz="1800" dirty="0">
              <a:solidFill>
                <a:srgbClr val="F6F6F6"/>
              </a:solidFill>
              <a:latin typeface="Consolas"/>
            </a:endParaRPr>
          </a:p>
          <a:p>
            <a:r>
              <a:rPr lang="en-US" sz="1800" dirty="0">
                <a:solidFill>
                  <a:srgbClr val="F6F6F6"/>
                </a:solidFill>
                <a:latin typeface="Consolas"/>
              </a:rPr>
              <a:t>~ </a:t>
            </a:r>
            <a:r>
              <a:rPr lang="en-US" sz="1800" dirty="0" err="1">
                <a:solidFill>
                  <a:srgbClr val="F6F6F6"/>
                </a:solidFill>
                <a:latin typeface="Consolas"/>
              </a:rPr>
              <a:t>aws_ecs_service.sinatra_backend</a:t>
            </a:r>
            <a:endParaRPr lang="en-US" sz="1800" dirty="0">
              <a:solidFill>
                <a:srgbClr val="F6F6F6"/>
              </a:solidFill>
              <a:latin typeface="Consolas"/>
            </a:endParaRPr>
          </a:p>
          <a:p>
            <a:r>
              <a:rPr lang="en-US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 </a:t>
            </a:r>
            <a:r>
              <a:rPr lang="en-US" sz="1800" dirty="0" err="1" smtClean="0">
                <a:solidFill>
                  <a:srgbClr val="F6F6F6"/>
                </a:solidFill>
                <a:latin typeface="Consolas"/>
              </a:rPr>
              <a:t>task_definition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: "</a:t>
            </a:r>
            <a:r>
              <a:rPr lang="en-US" sz="1800" dirty="0" err="1" smtClean="0">
                <a:solidFill>
                  <a:srgbClr val="F6F6F6"/>
                </a:solidFill>
                <a:latin typeface="Consolas"/>
              </a:rPr>
              <a:t>arn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...sinatra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-backend:3" =&gt; "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&lt;computed&gt;"</a:t>
            </a:r>
            <a:endParaRPr lang="en-US" sz="1800" dirty="0">
              <a:solidFill>
                <a:srgbClr val="F6F6F6"/>
              </a:solidFill>
              <a:latin typeface="Consolas"/>
            </a:endParaRPr>
          </a:p>
          <a:p>
            <a:endParaRPr lang="en-US" sz="1800" dirty="0">
              <a:solidFill>
                <a:srgbClr val="F6F6F6"/>
              </a:solidFill>
              <a:latin typeface="Consolas"/>
            </a:endParaRPr>
          </a:p>
          <a:p>
            <a:r>
              <a:rPr lang="en-US" sz="1800" dirty="0">
                <a:solidFill>
                  <a:srgbClr val="F6F6F6"/>
                </a:solidFill>
                <a:latin typeface="Consolas"/>
              </a:rPr>
              <a:t>-/+ </a:t>
            </a:r>
            <a:r>
              <a:rPr lang="en-US" sz="1800" dirty="0" err="1">
                <a:solidFill>
                  <a:srgbClr val="F6F6F6"/>
                </a:solidFill>
                <a:latin typeface="Consolas"/>
              </a:rPr>
              <a:t>aws_ecs_task_definition.sinatra_backend</a:t>
            </a:r>
            <a:endParaRPr lang="en-US" sz="1800" dirty="0">
              <a:solidFill>
                <a:srgbClr val="F6F6F6"/>
              </a:solidFill>
              <a:latin typeface="Consolas"/>
            </a:endParaRPr>
          </a:p>
          <a:p>
            <a:r>
              <a:rPr lang="en-US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en-US" sz="1800" dirty="0" err="1" smtClean="0">
                <a:solidFill>
                  <a:srgbClr val="F6F6F6"/>
                </a:solidFill>
                <a:latin typeface="Consolas"/>
              </a:rPr>
              <a:t>arn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"</a:t>
            </a:r>
            <a:r>
              <a:rPr lang="en-US" sz="1800" dirty="0" err="1" smtClean="0">
                <a:solidFill>
                  <a:srgbClr val="F6F6F6"/>
                </a:solidFill>
                <a:latin typeface="Consolas"/>
              </a:rPr>
              <a:t>arn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...sinatra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-backend:3" =&gt; "&lt;computed&gt;"</a:t>
            </a:r>
          </a:p>
          <a:p>
            <a:r>
              <a:rPr lang="en-US" sz="18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en-US" sz="1800" dirty="0" err="1" smtClean="0">
                <a:solidFill>
                  <a:srgbClr val="F6F6F6"/>
                </a:solidFill>
                <a:latin typeface="Consolas"/>
              </a:rPr>
              <a:t>container_definitions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: "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bb5352f" 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=&gt; "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2ff6ae" 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(forces new resource)</a:t>
            </a:r>
          </a:p>
          <a:p>
            <a:r>
              <a:rPr lang="en-US" sz="18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 revision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: 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"</a:t>
            </a:r>
            <a:r>
              <a:rPr lang="en-US" sz="1800" dirty="0">
                <a:solidFill>
                  <a:srgbClr val="F6F6F6"/>
                </a:solidFill>
                <a:latin typeface="Consolas"/>
              </a:rPr>
              <a:t>3" =&gt; "&lt;computed</a:t>
            </a:r>
            <a:r>
              <a:rPr lang="en-US" sz="1800" dirty="0" smtClean="0">
                <a:solidFill>
                  <a:srgbClr val="F6F6F6"/>
                </a:solidFill>
                <a:latin typeface="Consolas"/>
              </a:rPr>
              <a:t>&gt;”</a:t>
            </a:r>
            <a:endParaRPr lang="en-US" sz="1800" dirty="0">
              <a:solidFill>
                <a:srgbClr val="F6F6F6"/>
              </a:solidFill>
              <a:latin typeface="Consolas"/>
            </a:endParaRPr>
          </a:p>
          <a:p>
            <a:endParaRPr lang="en-US" sz="1800" dirty="0">
              <a:solidFill>
                <a:srgbClr val="F6F6F6"/>
              </a:solidFill>
              <a:latin typeface="Consolas"/>
            </a:endParaRPr>
          </a:p>
          <a:p>
            <a:r>
              <a:rPr lang="en-US" sz="1800" dirty="0">
                <a:solidFill>
                  <a:srgbClr val="F6F6F6"/>
                </a:solidFill>
                <a:latin typeface="Consolas"/>
              </a:rPr>
              <a:t>Plan: 1 to add, 1 to change, 1 to destroy.</a:t>
            </a:r>
            <a:endParaRPr lang="ro-RO" sz="18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Use the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plan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command to verify the changes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427932674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"/>
          <p:cNvSpPr txBox="1"/>
          <p:nvPr/>
        </p:nvSpPr>
        <p:spPr>
          <a:xfrm>
            <a:off x="0" y="4252550"/>
            <a:ext cx="9144000" cy="890948"/>
          </a:xfrm>
          <a:prstGeom prst="rect">
            <a:avLst/>
          </a:prstGeom>
          <a:noFill/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Apply the changes and you’ll see v2.</a:t>
            </a:r>
          </a:p>
        </p:txBody>
      </p:sp>
      <p:pic>
        <p:nvPicPr>
          <p:cNvPr id="3" name="Picture 2" descr="rails-frontend-test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47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56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lIns="0" tIns="137160" rIns="91440" bIns="91425" anchor="t" anchorCtr="0">
            <a:noAutofit/>
          </a:bodyPr>
          <a:lstStyle/>
          <a:p>
            <a:pPr marL="457200" rtl="0">
              <a:spcBef>
                <a:spcPts val="0"/>
              </a:spcBef>
            </a:pPr>
            <a:r>
              <a:rPr lang="en-US" sz="36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Advantages of ECS:</a:t>
            </a:r>
          </a:p>
          <a:p>
            <a:pPr marL="457200" rtl="0">
              <a:spcBef>
                <a:spcPts val="0"/>
              </a:spcBef>
            </a:pPr>
            <a:endParaRPr lang="en-US" sz="36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  <a:p>
            <a:pPr marL="12001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One of the simplest </a:t>
            </a:r>
            <a:r>
              <a:rPr lang="en-US" sz="3600" b="1" dirty="0" err="1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Docker</a:t>
            </a: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cluster management tools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Almost no extra cost if on AWS</a:t>
            </a:r>
          </a:p>
          <a:p>
            <a:pPr marL="12001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Pluggable scheduler</a:t>
            </a:r>
          </a:p>
          <a:p>
            <a:pPr marL="12001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Auto-restart of instances &amp; Tasks</a:t>
            </a:r>
          </a:p>
          <a:p>
            <a:pPr marL="12001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Automatic ALB/ELB integration</a:t>
            </a:r>
          </a:p>
          <a:p>
            <a:pPr marL="457200"/>
            <a:endParaRPr lang="en-US" sz="3600" b="1" dirty="0" smtClean="0">
              <a:solidFill>
                <a:schemeClr val="bg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  <a:p>
            <a:pPr marL="1200150" indent="-742950">
              <a:buFont typeface="+mj-lt"/>
              <a:buAutoNum type="arabicPeriod"/>
            </a:pPr>
            <a:endParaRPr lang="en-US" sz="3600" b="1" dirty="0" smtClean="0">
              <a:solidFill>
                <a:schemeClr val="bg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  <a:p>
            <a:pPr marL="1200150" indent="-742950">
              <a:buFont typeface="+mj-lt"/>
              <a:buAutoNum type="arabicPeriod"/>
            </a:pPr>
            <a:endParaRPr lang="en-US" sz="3600" b="1" dirty="0">
              <a:solidFill>
                <a:schemeClr val="bg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7013662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/>
        </p:nvSpPr>
        <p:spPr>
          <a:xfrm>
            <a:off x="0" y="1250835"/>
            <a:ext cx="9143999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(Spend 2 hours trying random </a:t>
            </a:r>
            <a:r>
              <a:rPr lang="en-US" sz="4000" b="1" dirty="0" err="1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StackOverflow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suggestions)</a:t>
            </a:r>
          </a:p>
        </p:txBody>
      </p:sp>
    </p:spTree>
    <p:extLst>
      <p:ext uri="{BB962C8B-B14F-4D97-AF65-F5344CB8AC3E}">
        <p14:creationId xmlns:p14="http://schemas.microsoft.com/office/powerpoint/2010/main" val="293406938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lIns="0" tIns="137160" rIns="91440" bIns="91425" anchor="t" anchorCtr="0">
            <a:noAutofit/>
          </a:bodyPr>
          <a:lstStyle/>
          <a:p>
            <a:pPr marL="457200" rtl="0">
              <a:spcBef>
                <a:spcPts val="0"/>
              </a:spcBef>
            </a:pPr>
            <a:r>
              <a:rPr lang="en-US" sz="36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Disadvantages of ECS:</a:t>
            </a:r>
          </a:p>
          <a:p>
            <a:pPr marL="457200" rtl="0">
              <a:spcBef>
                <a:spcPts val="0"/>
              </a:spcBef>
            </a:pPr>
            <a:endParaRPr lang="en-US" sz="36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UI is so-so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Minimal monitoring built-in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ALB is </a:t>
            </a: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  <a:hlinkClick r:id="rId3"/>
              </a:rPr>
              <a:t>broken</a:t>
            </a:r>
            <a:endParaRPr lang="en-US" sz="3600" b="1" dirty="0" smtClean="0">
              <a:solidFill>
                <a:schemeClr val="bg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1507189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inding-roa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73" y="-10671"/>
            <a:ext cx="9204490" cy="51541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hape 37"/>
          <p:cNvSpPr txBox="1"/>
          <p:nvPr/>
        </p:nvSpPr>
        <p:spPr>
          <a:xfrm>
            <a:off x="-10673" y="1012227"/>
            <a:ext cx="9204491" cy="4159385"/>
          </a:xfrm>
          <a:prstGeom prst="rect">
            <a:avLst/>
          </a:prstGeom>
          <a:noFill/>
          <a:ln>
            <a:noFill/>
          </a:ln>
        </p:spPr>
        <p:txBody>
          <a:bodyPr lIns="91425" tIns="91440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olidFill>
                  <a:schemeClr val="bg2"/>
                </a:solidFill>
                <a:sym typeface="Droid Serif"/>
              </a:rPr>
              <a:t>Microservices</a:t>
            </a:r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olidFill>
                  <a:schemeClr val="bg2"/>
                </a:solidFill>
                <a:sym typeface="Droid Serif"/>
              </a:rPr>
              <a:t>Docker</a:t>
            </a:r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olidFill>
                  <a:schemeClr val="bg2"/>
                </a:solidFill>
                <a:sym typeface="Droid Serif"/>
              </a:rPr>
              <a:t>Terraform</a:t>
            </a:r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smtClean="0">
                <a:solidFill>
                  <a:schemeClr val="bg2"/>
                </a:solidFill>
                <a:sym typeface="Droid Serif"/>
              </a:rPr>
              <a:t>ECS</a:t>
            </a:r>
          </a:p>
          <a:p>
            <a:pPr marL="1280160" indent="-914400"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sym typeface="Droid Serif"/>
              </a:rPr>
              <a:t>Recap</a:t>
            </a:r>
          </a:p>
          <a:p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endParaRPr lang="en-US" sz="3600" dirty="0" smtClean="0">
              <a:solidFill>
                <a:schemeClr val="bg2"/>
              </a:solidFill>
              <a:sym typeface="Droid Serif"/>
            </a:endParaRPr>
          </a:p>
        </p:txBody>
      </p:sp>
      <p:sp>
        <p:nvSpPr>
          <p:cNvPr id="4" name="Shape 114"/>
          <p:cNvSpPr txBox="1"/>
          <p:nvPr/>
        </p:nvSpPr>
        <p:spPr>
          <a:xfrm>
            <a:off x="309517" y="-10671"/>
            <a:ext cx="6777286" cy="12485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0" b="1" dirty="0" smtClean="0">
                <a:solidFill>
                  <a:srgbClr val="FED136"/>
                </a:solidFill>
                <a:latin typeface="Montserrat"/>
                <a:ea typeface="Montserrat"/>
                <a:cs typeface="Montserrat"/>
                <a:sym typeface="Montserrat"/>
              </a:rPr>
              <a:t>Outline</a:t>
            </a:r>
            <a:endParaRPr lang="en" sz="6000" b="1" u="sng" dirty="0">
              <a:solidFill>
                <a:srgbClr val="FED1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5591056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96544" y="202196"/>
            <a:ext cx="8853217" cy="4770696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t" anchorCtr="0">
            <a:noAutofit/>
          </a:bodyPr>
          <a:lstStyle/>
          <a:p>
            <a:pPr marL="457200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Benefits of infrastructure-as-code</a:t>
            </a: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:</a:t>
            </a:r>
          </a:p>
          <a:p>
            <a:pPr marL="457200" rtl="0">
              <a:spcBef>
                <a:spcPts val="0"/>
              </a:spcBef>
              <a:buNone/>
            </a:pPr>
            <a:endParaRPr lang="en-US" sz="18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Reuse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Automation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Version control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Code review</a:t>
            </a:r>
          </a:p>
          <a:p>
            <a:pPr marL="1200150" indent="-742950">
              <a:buFont typeface="+mj-lt"/>
              <a:buAutoNum type="arabicPeriod"/>
            </a:pPr>
            <a:r>
              <a:rPr lang="en-US" sz="4000" b="1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Testing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Documentation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endParaRPr lang="en-US" sz="4000" b="1" dirty="0" smtClean="0">
              <a:solidFill>
                <a:schemeClr val="bg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2404397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"/>
          <p:cNvSpPr txBox="1"/>
          <p:nvPr/>
        </p:nvSpPr>
        <p:spPr>
          <a:xfrm>
            <a:off x="96544" y="1250835"/>
            <a:ext cx="8853217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Slides and code from this talk:</a:t>
            </a:r>
          </a:p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  <a:hlinkClick r:id="rId3"/>
              </a:rPr>
              <a:t>ybrikman.com/speaking</a:t>
            </a:r>
            <a:endParaRPr lang="en-US" sz="40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98096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880764" y="3009268"/>
            <a:ext cx="3105812" cy="888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85176" y="2123561"/>
            <a:ext cx="2358708" cy="8110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Shape 114"/>
          <p:cNvSpPr txBox="1"/>
          <p:nvPr/>
        </p:nvSpPr>
        <p:spPr>
          <a:xfrm>
            <a:off x="3991662" y="0"/>
            <a:ext cx="4999938" cy="405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6000" b="1" dirty="0" smtClean="0">
                <a:latin typeface="Montserrat"/>
                <a:ea typeface="Montserrat"/>
                <a:cs typeface="Montserrat"/>
                <a:sym typeface="Montserrat"/>
              </a:rPr>
              <a:t>For more info, see</a:t>
            </a:r>
            <a:endParaRPr lang="en" sz="60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-US" sz="6000" b="1" dirty="0" smtClean="0">
                <a:solidFill>
                  <a:srgbClr val="FED136"/>
                </a:solidFill>
                <a:latin typeface="Montserrat"/>
                <a:ea typeface="Montserrat"/>
                <a:cs typeface="Montserrat"/>
                <a:sym typeface="Montserrat"/>
              </a:rPr>
              <a:t>Hello, Startup</a:t>
            </a:r>
            <a:endParaRPr lang="en" sz="6000" b="1" u="sng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Shape 113">
            <a:hlinkClick r:id="rId4"/>
          </p:cNvPr>
          <p:cNvSpPr txBox="1"/>
          <p:nvPr/>
        </p:nvSpPr>
        <p:spPr>
          <a:xfrm>
            <a:off x="4618200" y="4306500"/>
            <a:ext cx="4373400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3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hello-startup.net</a:t>
            </a:r>
            <a:endParaRPr lang="en" sz="3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233160932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89068" y="1659947"/>
            <a:ext cx="3861072" cy="8110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087353" y="2524807"/>
            <a:ext cx="4899223" cy="873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Shape 114"/>
          <p:cNvSpPr txBox="1"/>
          <p:nvPr/>
        </p:nvSpPr>
        <p:spPr>
          <a:xfrm>
            <a:off x="3157191" y="35772"/>
            <a:ext cx="5834410" cy="405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5400" b="1" dirty="0" smtClean="0">
                <a:latin typeface="Montserrat"/>
                <a:ea typeface="Montserrat"/>
                <a:cs typeface="Montserrat"/>
                <a:sym typeface="Montserrat"/>
              </a:rPr>
              <a:t>And</a:t>
            </a:r>
            <a:endParaRPr lang="en" sz="5400" b="1" dirty="0" smtClean="0">
              <a:latin typeface="Montserrat"/>
              <a:ea typeface="Montserrat"/>
              <a:cs typeface="Montserrat"/>
              <a:sym typeface="Montserrat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-US" sz="5400" b="1" dirty="0" err="1" smtClean="0">
                <a:solidFill>
                  <a:srgbClr val="FED136"/>
                </a:solidFill>
                <a:latin typeface="Montserrat"/>
                <a:ea typeface="Montserrat"/>
                <a:cs typeface="Montserrat"/>
                <a:sym typeface="Montserrat"/>
              </a:rPr>
              <a:t>Terraform</a:t>
            </a:r>
            <a:r>
              <a:rPr lang="en-US" sz="5400" b="1" dirty="0" smtClean="0">
                <a:solidFill>
                  <a:srgbClr val="FED136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-US" sz="5400" b="1" dirty="0" smtClean="0">
                <a:solidFill>
                  <a:srgbClr val="FED136"/>
                </a:solidFill>
                <a:latin typeface="Montserrat"/>
                <a:ea typeface="Montserrat"/>
                <a:cs typeface="Montserrat"/>
                <a:sym typeface="Montserrat"/>
              </a:rPr>
              <a:t>Up &amp; Running</a:t>
            </a:r>
            <a:endParaRPr lang="en" sz="5400" b="1" u="sng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Shape 113">
            <a:hlinkClick r:id="rId3"/>
          </p:cNvPr>
          <p:cNvSpPr txBox="1"/>
          <p:nvPr/>
        </p:nvSpPr>
        <p:spPr>
          <a:xfrm>
            <a:off x="2897817" y="4306500"/>
            <a:ext cx="6093783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2000" b="1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terraformupandrunning.com</a:t>
            </a:r>
            <a:endParaRPr lang="en" sz="2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  <a:hlinkClick r:id="rId4"/>
            </a:endParaRPr>
          </a:p>
        </p:txBody>
      </p:sp>
      <p:pic>
        <p:nvPicPr>
          <p:cNvPr id="3" name="Picture 2" descr="terraform-up-and-running-cover-3d-large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430"/>
            <a:ext cx="3688233" cy="554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1929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untwork-logo-standalo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95" y="-442704"/>
            <a:ext cx="4707956" cy="5505694"/>
          </a:xfrm>
          <a:prstGeom prst="rect">
            <a:avLst/>
          </a:prstGeom>
        </p:spPr>
      </p:pic>
      <p:sp>
        <p:nvSpPr>
          <p:cNvPr id="10" name="Shape 114"/>
          <p:cNvSpPr txBox="1"/>
          <p:nvPr/>
        </p:nvSpPr>
        <p:spPr>
          <a:xfrm>
            <a:off x="978975" y="4119179"/>
            <a:ext cx="3104424" cy="795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200" b="1" dirty="0" err="1" smtClean="0">
                <a:solidFill>
                  <a:srgbClr val="C2C2C2"/>
                </a:solidFill>
                <a:latin typeface="Montserrat"/>
                <a:ea typeface="Montserrat"/>
                <a:cs typeface="Montserrat"/>
                <a:sym typeface="Montserrat"/>
              </a:rPr>
              <a:t>gruntwork.io</a:t>
            </a:r>
            <a:endParaRPr lang="en-US" sz="3200" b="1" dirty="0" smtClean="0">
              <a:solidFill>
                <a:srgbClr val="C2C2C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Shape 114"/>
          <p:cNvSpPr txBox="1"/>
          <p:nvPr/>
        </p:nvSpPr>
        <p:spPr>
          <a:xfrm>
            <a:off x="3434191" y="1263827"/>
            <a:ext cx="5439222" cy="16012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-US" sz="4000" b="1" dirty="0" err="1" smtClean="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DevOps</a:t>
            </a:r>
            <a:r>
              <a:rPr lang="en-US" sz="4000" b="1" dirty="0" smtClean="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 help, see</a:t>
            </a:r>
            <a:r>
              <a:rPr lang="en-US" sz="40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Gruntwork</a:t>
            </a:r>
            <a:endParaRPr lang="en-US" sz="4000" b="1" dirty="0" smtClean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8882735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 txBox="1"/>
          <p:nvPr/>
        </p:nvSpPr>
        <p:spPr>
          <a:xfrm>
            <a:off x="333600" y="129575"/>
            <a:ext cx="4879800" cy="138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gem install rails</a:t>
            </a:r>
          </a:p>
        </p:txBody>
      </p:sp>
    </p:spTree>
    <p:extLst>
      <p:ext uri="{BB962C8B-B14F-4D97-AF65-F5344CB8AC3E}">
        <p14:creationId xmlns:p14="http://schemas.microsoft.com/office/powerpoint/2010/main" val="147339525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gem install rails</a:t>
            </a:r>
          </a:p>
          <a:p>
            <a:r>
              <a:rPr lang="is-IS" sz="2000" dirty="0">
                <a:solidFill>
                  <a:schemeClr val="bg1"/>
                </a:solidFill>
                <a:latin typeface="Consolas"/>
              </a:rPr>
              <a:t>...</a:t>
            </a:r>
          </a:p>
          <a:p>
            <a:r>
              <a:rPr lang="is-IS" sz="2000" dirty="0">
                <a:solidFill>
                  <a:schemeClr val="bg1"/>
                </a:solidFill>
                <a:latin typeface="Consolas"/>
              </a:rPr>
              <a:t>Success!</a:t>
            </a:r>
          </a:p>
        </p:txBody>
      </p:sp>
    </p:spTree>
    <p:extLst>
      <p:ext uri="{BB962C8B-B14F-4D97-AF65-F5344CB8AC3E}">
        <p14:creationId xmlns:p14="http://schemas.microsoft.com/office/powerpoint/2010/main" val="248981527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"/>
          <p:cNvSpPr txBox="1"/>
          <p:nvPr/>
        </p:nvSpPr>
        <p:spPr>
          <a:xfrm>
            <a:off x="0" y="4252550"/>
            <a:ext cx="9144000" cy="890948"/>
          </a:xfrm>
          <a:prstGeom prst="rect">
            <a:avLst/>
          </a:prstGeom>
          <a:noFill/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Finally!</a:t>
            </a:r>
          </a:p>
        </p:txBody>
      </p:sp>
      <p:pic>
        <p:nvPicPr>
          <p:cNvPr id="5" name="Picture 4" descr="rage-face-naiv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78" y="398084"/>
            <a:ext cx="3566245" cy="363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38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/>
        </p:nvSpPr>
        <p:spPr>
          <a:xfrm>
            <a:off x="0" y="1250835"/>
            <a:ext cx="9143999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Why infrastructure-as-code matters: </a:t>
            </a: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 short story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412642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rails new my-project</a:t>
            </a:r>
          </a:p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cd my-project</a:t>
            </a:r>
          </a:p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rails start</a:t>
            </a:r>
          </a:p>
        </p:txBody>
      </p:sp>
    </p:spTree>
    <p:extLst>
      <p:ext uri="{BB962C8B-B14F-4D97-AF65-F5344CB8AC3E}">
        <p14:creationId xmlns:p14="http://schemas.microsoft.com/office/powerpoint/2010/main" val="407244326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rails new my-project</a:t>
            </a:r>
          </a:p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cd my-project</a:t>
            </a:r>
          </a:p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rails start</a:t>
            </a:r>
          </a:p>
          <a:p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/source/my-project/bin/spring:11:in `&lt;top (required)&gt;': undefined method `</a:t>
            </a:r>
            <a:r>
              <a:rPr lang="en-US" sz="2000" dirty="0" err="1">
                <a:solidFill>
                  <a:srgbClr val="A6251A"/>
                </a:solidFill>
                <a:latin typeface="Consolas"/>
              </a:rPr>
              <a:t>path_separator</a:t>
            </a:r>
            <a:r>
              <a:rPr lang="en-US" sz="2000" dirty="0">
                <a:solidFill>
                  <a:srgbClr val="A6251A"/>
                </a:solidFill>
                <a:latin typeface="Consolas"/>
              </a:rPr>
              <a:t>' for </a:t>
            </a:r>
            <a:r>
              <a:rPr lang="en-US" sz="2000" dirty="0" err="1">
                <a:solidFill>
                  <a:srgbClr val="A6251A"/>
                </a:solidFill>
                <a:latin typeface="Consolas"/>
              </a:rPr>
              <a:t>Gem:Module</a:t>
            </a:r>
            <a:r>
              <a:rPr lang="en-US" sz="2000" dirty="0">
                <a:solidFill>
                  <a:srgbClr val="A6251A"/>
                </a:solidFill>
                <a:latin typeface="Consolas"/>
              </a:rPr>
              <a:t> (</a:t>
            </a:r>
            <a:r>
              <a:rPr lang="en-US" sz="2000" dirty="0" err="1">
                <a:solidFill>
                  <a:srgbClr val="A6251A"/>
                </a:solidFill>
                <a:latin typeface="Consolas"/>
              </a:rPr>
              <a:t>NoMethodError</a:t>
            </a:r>
            <a:r>
              <a:rPr lang="en-US" sz="2000" dirty="0">
                <a:solidFill>
                  <a:srgbClr val="A6251A"/>
                </a:solidFill>
                <a:latin typeface="Consolas"/>
              </a:rPr>
              <a:t>)</a:t>
            </a: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  from bin/rails:3:in `load'</a:t>
            </a: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  from bin/rails:3:in `&lt;main&gt;'</a:t>
            </a:r>
          </a:p>
        </p:txBody>
      </p:sp>
    </p:spTree>
    <p:extLst>
      <p:ext uri="{BB962C8B-B14F-4D97-AF65-F5344CB8AC3E}">
        <p14:creationId xmlns:p14="http://schemas.microsoft.com/office/powerpoint/2010/main" val="9057386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age-face-ffff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470" y="151848"/>
            <a:ext cx="5765061" cy="483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60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/>
        </p:nvSpPr>
        <p:spPr>
          <a:xfrm>
            <a:off x="0" y="1250835"/>
            <a:ext cx="9143999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Eventually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, you get it working</a:t>
            </a:r>
          </a:p>
        </p:txBody>
      </p:sp>
    </p:spTree>
    <p:extLst>
      <p:ext uri="{BB962C8B-B14F-4D97-AF65-F5344CB8AC3E}">
        <p14:creationId xmlns:p14="http://schemas.microsoft.com/office/powerpoint/2010/main" val="311594651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/>
        </p:nvSpPr>
        <p:spPr>
          <a:xfrm>
            <a:off x="0" y="1250835"/>
            <a:ext cx="9143999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Now you have to deploy your </a:t>
            </a:r>
          </a:p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Rails app in </a:t>
            </a: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393761440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ws-conso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368213" cy="5143500"/>
          </a:xfrm>
          <a:prstGeom prst="rect">
            <a:avLst/>
          </a:prstGeom>
        </p:spPr>
      </p:pic>
      <p:sp>
        <p:nvSpPr>
          <p:cNvPr id="5" name="Shape 37"/>
          <p:cNvSpPr txBox="1"/>
          <p:nvPr/>
        </p:nvSpPr>
        <p:spPr>
          <a:xfrm>
            <a:off x="0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5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bg1">
                  <a:alpha val="80000"/>
                </a:schemeClr>
              </a:gs>
              <a:gs pos="20000">
                <a:schemeClr val="bg1">
                  <a:alpha val="90000"/>
                </a:schemeClr>
              </a:gs>
              <a:gs pos="59000">
                <a:schemeClr val="bg1">
                  <a:alpha val="70000"/>
                </a:schemeClr>
              </a:gs>
              <a:gs pos="82000">
                <a:schemeClr val="bg1">
                  <a:alpha val="30000"/>
                </a:schemeClr>
              </a:gs>
              <a:gs pos="88000">
                <a:schemeClr val="bg1">
                  <a:alpha val="50000"/>
                </a:schemeClr>
              </a:gs>
              <a:gs pos="93000">
                <a:schemeClr val="bg1">
                  <a:alpha val="3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algn="ctr"/>
            <a:r>
              <a:rPr lang="en-US" sz="4000" dirty="0" smtClean="0">
                <a:solidFill>
                  <a:schemeClr val="tx1"/>
                </a:solidFill>
                <a:sym typeface="Droid Serif"/>
              </a:rPr>
              <a:t>You use the AWS Console to deploy an EC2 instance</a:t>
            </a:r>
            <a:endParaRPr lang="en" sz="4000" dirty="0">
              <a:solidFill>
                <a:schemeClr val="tx1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1104261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</a:t>
            </a:r>
            <a:r>
              <a:rPr lang="en-US" sz="2000" dirty="0" err="1">
                <a:solidFill>
                  <a:srgbClr val="55A433"/>
                </a:solidFill>
                <a:latin typeface="Consolas"/>
              </a:rPr>
              <a:t>ssh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 ec2-user@ec2-12-34-56-78.compute-1.amazonaws.com</a:t>
            </a:r>
          </a:p>
          <a:p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       __|  __|_  )</a:t>
            </a:r>
          </a:p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       _|  (     /   Amazon Linux AMI</a:t>
            </a:r>
          </a:p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      ___|\___|___|</a:t>
            </a:r>
          </a:p>
          <a:p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[ec2-user@ip-172-31-61-204 ~]$ gem install rails</a:t>
            </a:r>
          </a:p>
        </p:txBody>
      </p:sp>
    </p:spTree>
    <p:extLst>
      <p:ext uri="{BB962C8B-B14F-4D97-AF65-F5344CB8AC3E}">
        <p14:creationId xmlns:p14="http://schemas.microsoft.com/office/powerpoint/2010/main" val="307320217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</a:t>
            </a:r>
            <a:r>
              <a:rPr lang="en-US" sz="2000" dirty="0" err="1">
                <a:solidFill>
                  <a:srgbClr val="55A433"/>
                </a:solidFill>
                <a:latin typeface="Consolas"/>
              </a:rPr>
              <a:t>ssh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 ec2-user@ec2-12-34-56-78.compute-1.amazonaws.com</a:t>
            </a:r>
          </a:p>
          <a:p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       __|  __|_  )</a:t>
            </a:r>
          </a:p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       _|  (     /   Amazon Linux AMI</a:t>
            </a:r>
          </a:p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      ___|\___|___|</a:t>
            </a:r>
          </a:p>
          <a:p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[ec2-user@ip-172-31-61-204 ~]$ gem install rails</a:t>
            </a: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ERROR:  Error installing rails:</a:t>
            </a: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ERROR: Failed to build gem native extension.</a:t>
            </a:r>
          </a:p>
          <a:p>
            <a:endParaRPr lang="en-US" sz="2000" dirty="0">
              <a:solidFill>
                <a:srgbClr val="A6251A"/>
              </a:solidFill>
              <a:latin typeface="Consolas"/>
            </a:endParaRP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        /</a:t>
            </a:r>
            <a:r>
              <a:rPr lang="en-US" sz="2000" dirty="0" err="1">
                <a:solidFill>
                  <a:srgbClr val="A6251A"/>
                </a:solidFill>
                <a:latin typeface="Consolas"/>
              </a:rPr>
              <a:t>usr</a:t>
            </a:r>
            <a:r>
              <a:rPr lang="en-US" sz="2000" dirty="0">
                <a:solidFill>
                  <a:srgbClr val="A6251A"/>
                </a:solidFill>
                <a:latin typeface="Consolas"/>
              </a:rPr>
              <a:t>/bin/ruby1.9.1 </a:t>
            </a:r>
            <a:r>
              <a:rPr lang="en-US" sz="2000" dirty="0" err="1">
                <a:solidFill>
                  <a:srgbClr val="A6251A"/>
                </a:solidFill>
                <a:latin typeface="Consolas"/>
              </a:rPr>
              <a:t>extconf.rb</a:t>
            </a:r>
            <a:endParaRPr lang="en-US" sz="2000" dirty="0">
              <a:solidFill>
                <a:srgbClr val="A6251A"/>
              </a:solidFill>
              <a:latin typeface="Consolas"/>
            </a:endParaRPr>
          </a:p>
          <a:p>
            <a:endParaRPr lang="en-US" sz="2000" dirty="0">
              <a:solidFill>
                <a:srgbClr val="55A433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435557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age-face-ffff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470" y="151848"/>
            <a:ext cx="5765061" cy="483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94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/>
        </p:nvSpPr>
        <p:spPr>
          <a:xfrm>
            <a:off x="0" y="1250835"/>
            <a:ext cx="9143999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Eventually 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you get it working </a:t>
            </a:r>
            <a:endParaRPr lang="en-US" sz="40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9896348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/>
        </p:nvSpPr>
        <p:spPr>
          <a:xfrm>
            <a:off x="0" y="1250835"/>
            <a:ext cx="9143999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You are starting a</a:t>
            </a:r>
          </a:p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new project</a:t>
            </a:r>
            <a:endParaRPr lang="en-US" sz="4000" b="1" dirty="0" smtClean="0">
              <a:solidFill>
                <a:schemeClr val="bg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8985864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ails-vulnerabil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67" y="499185"/>
            <a:ext cx="57754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6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/>
        </p:nvSpPr>
        <p:spPr>
          <a:xfrm>
            <a:off x="0" y="1250835"/>
            <a:ext cx="9143999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Now you urgently have to </a:t>
            </a: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update 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all your Rails installs</a:t>
            </a:r>
            <a:endParaRPr lang="en-US" sz="40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2027739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bundle update rails</a:t>
            </a:r>
          </a:p>
        </p:txBody>
      </p:sp>
    </p:spTree>
    <p:extLst>
      <p:ext uri="{BB962C8B-B14F-4D97-AF65-F5344CB8AC3E}">
        <p14:creationId xmlns:p14="http://schemas.microsoft.com/office/powerpoint/2010/main" val="408597416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bundle update rails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/>
              </a:rPr>
              <a:t>Building native extensions.  This could take a while...</a:t>
            </a: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ERROR:  Error installing rails:</a:t>
            </a: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ERROR: Failed to build gem native extension.</a:t>
            </a:r>
          </a:p>
          <a:p>
            <a:endParaRPr lang="en-US" sz="2000" dirty="0">
              <a:solidFill>
                <a:srgbClr val="A6251A"/>
              </a:solidFill>
              <a:latin typeface="Consolas"/>
            </a:endParaRP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        /</a:t>
            </a:r>
            <a:r>
              <a:rPr lang="en-US" sz="2000" dirty="0" err="1">
                <a:solidFill>
                  <a:srgbClr val="A6251A"/>
                </a:solidFill>
                <a:latin typeface="Consolas"/>
              </a:rPr>
              <a:t>usr</a:t>
            </a:r>
            <a:r>
              <a:rPr lang="en-US" sz="2000" dirty="0">
                <a:solidFill>
                  <a:srgbClr val="A6251A"/>
                </a:solidFill>
                <a:latin typeface="Consolas"/>
              </a:rPr>
              <a:t>/bin/ruby1.9.1 </a:t>
            </a:r>
            <a:r>
              <a:rPr lang="en-US" sz="2000" dirty="0" err="1">
                <a:solidFill>
                  <a:srgbClr val="A6251A"/>
                </a:solidFill>
                <a:latin typeface="Consolas"/>
              </a:rPr>
              <a:t>extconf.rb</a:t>
            </a:r>
            <a:endParaRPr lang="en-US" sz="2000" dirty="0">
              <a:solidFill>
                <a:srgbClr val="A6251A"/>
              </a:solidFill>
              <a:latin typeface="Consolas"/>
            </a:endParaRP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checking if the C compiler accepts ... yes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Building 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nokogiri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 using packaged libraries.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Using 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mini_portile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 version 2.0.0.rc2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checking for 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gzdopen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() in -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lz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... yes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checking for 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iconv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... yes</a:t>
            </a:r>
          </a:p>
          <a:p>
            <a:endParaRPr lang="en-US" sz="2000" dirty="0">
              <a:solidFill>
                <a:srgbClr val="FFFFFF"/>
              </a:solidFill>
              <a:latin typeface="Consolas"/>
            </a:endParaRP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Extracting libxml2-2.9.2.tar.gz into </a:t>
            </a:r>
            <a:r>
              <a:rPr lang="en-US" sz="2000" dirty="0" err="1">
                <a:solidFill>
                  <a:srgbClr val="FFFFFF"/>
                </a:solidFill>
                <a:latin typeface="Consolas"/>
              </a:rPr>
              <a:t>tmp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/x86_64-pc-linux-gnu/ports/libxml2/2.9.2... OK</a:t>
            </a: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*** </a:t>
            </a:r>
            <a:r>
              <a:rPr lang="en-US" sz="2000" dirty="0" err="1">
                <a:solidFill>
                  <a:srgbClr val="A6251A"/>
                </a:solidFill>
                <a:latin typeface="Consolas"/>
              </a:rPr>
              <a:t>extconf.rb</a:t>
            </a:r>
            <a:r>
              <a:rPr lang="en-US" sz="2000" dirty="0">
                <a:solidFill>
                  <a:srgbClr val="A6251A"/>
                </a:solidFill>
                <a:latin typeface="Consolas"/>
              </a:rPr>
              <a:t> failed ***</a:t>
            </a:r>
            <a:endParaRPr lang="en-US" sz="2000" dirty="0">
              <a:solidFill>
                <a:srgbClr val="55A433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9202730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ge-face-flip-desk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591" y="0"/>
            <a:ext cx="56960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04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/>
        </p:nvSpPr>
        <p:spPr>
          <a:xfrm>
            <a:off x="0" y="1250835"/>
            <a:ext cx="9143999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The problem isn’t Rails</a:t>
            </a:r>
            <a:endParaRPr lang="en-US" sz="40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2762051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ssh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ec2-user@ec2-12-34-56-78.compute-1.amazonaws.com</a:t>
            </a:r>
          </a:p>
          <a:p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       __|  __|_  )</a:t>
            </a:r>
          </a:p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       _|  (     /   Amazon Linux AMI</a:t>
            </a:r>
          </a:p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      ___|\___|___|</a:t>
            </a:r>
          </a:p>
          <a:p>
            <a:endParaRPr lang="en-US" sz="2000" dirty="0">
              <a:solidFill>
                <a:srgbClr val="55A433"/>
              </a:solidFill>
              <a:latin typeface="Consolas"/>
            </a:endParaRPr>
          </a:p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[ec2-user@ip-172-31-61-204 ~]$ gem install rails</a:t>
            </a: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457200" algn="ctr"/>
            <a:r>
              <a:rPr lang="en-US" sz="4000" dirty="0" smtClean="0">
                <a:solidFill>
                  <a:schemeClr val="bg1"/>
                </a:solidFill>
                <a:latin typeface="Montserrat-Regular"/>
                <a:cs typeface="Montserrat-Regular"/>
                <a:sym typeface="Montserrat"/>
              </a:rPr>
              <a:t>The problem is that you’re configuring servers manually</a:t>
            </a:r>
            <a:endParaRPr lang="en-US" sz="4000" dirty="0">
              <a:solidFill>
                <a:srgbClr val="ECBC28"/>
              </a:solidFill>
              <a:latin typeface="Montserrat-Regular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6950732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ws-conso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368213" cy="5143500"/>
          </a:xfrm>
          <a:prstGeom prst="rect">
            <a:avLst/>
          </a:prstGeom>
        </p:spPr>
      </p:pic>
      <p:sp>
        <p:nvSpPr>
          <p:cNvPr id="5" name="Shape 37"/>
          <p:cNvSpPr txBox="1"/>
          <p:nvPr/>
        </p:nvSpPr>
        <p:spPr>
          <a:xfrm>
            <a:off x="0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5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bg1">
                  <a:alpha val="80000"/>
                </a:schemeClr>
              </a:gs>
              <a:gs pos="20000">
                <a:schemeClr val="bg1">
                  <a:alpha val="90000"/>
                </a:schemeClr>
              </a:gs>
              <a:gs pos="59000">
                <a:schemeClr val="bg1">
                  <a:alpha val="70000"/>
                </a:schemeClr>
              </a:gs>
              <a:gs pos="82000">
                <a:schemeClr val="bg1">
                  <a:alpha val="30000"/>
                </a:schemeClr>
              </a:gs>
              <a:gs pos="88000">
                <a:schemeClr val="bg1">
                  <a:alpha val="50000"/>
                </a:schemeClr>
              </a:gs>
              <a:gs pos="93000">
                <a:schemeClr val="bg1">
                  <a:alpha val="3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algn="ctr"/>
            <a:r>
              <a:rPr lang="en-US" sz="4000" dirty="0" smtClean="0">
                <a:solidFill>
                  <a:schemeClr val="tx1"/>
                </a:solidFill>
                <a:sym typeface="Droid Serif"/>
              </a:rPr>
              <a:t>And that you’re deploying infrastructure manually</a:t>
            </a:r>
            <a:endParaRPr lang="en" sz="4000" dirty="0">
              <a:solidFill>
                <a:schemeClr val="tx1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23397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/>
        </p:nvSpPr>
        <p:spPr>
          <a:xfrm>
            <a:off x="0" y="1250835"/>
            <a:ext cx="9143999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 better alternative: </a:t>
            </a: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infrastructure-as-code</a:t>
            </a:r>
          </a:p>
        </p:txBody>
      </p:sp>
    </p:spTree>
    <p:extLst>
      <p:ext uri="{BB962C8B-B14F-4D97-AF65-F5344CB8AC3E}">
        <p14:creationId xmlns:p14="http://schemas.microsoft.com/office/powerpoint/2010/main" val="329105453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1"/>
          <p:cNvSpPr txBox="1"/>
          <p:nvPr/>
        </p:nvSpPr>
        <p:spPr>
          <a:xfrm>
            <a:off x="96544" y="1250835"/>
            <a:ext cx="8853217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In this talk, we’ll go through a </a:t>
            </a: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real-world example:</a:t>
            </a:r>
          </a:p>
        </p:txBody>
      </p:sp>
    </p:spTree>
    <p:extLst>
      <p:ext uri="{BB962C8B-B14F-4D97-AF65-F5344CB8AC3E}">
        <p14:creationId xmlns:p14="http://schemas.microsoft.com/office/powerpoint/2010/main" val="32987093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"/>
          <p:cNvSpPr txBox="1"/>
          <p:nvPr/>
        </p:nvSpPr>
        <p:spPr>
          <a:xfrm>
            <a:off x="0" y="4252550"/>
            <a:ext cx="9144000" cy="890948"/>
          </a:xfrm>
          <a:prstGeom prst="rect">
            <a:avLst/>
          </a:prstGeom>
          <a:noFill/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I know, I’ll use Ruby on Rails!</a:t>
            </a:r>
          </a:p>
        </p:txBody>
      </p:sp>
      <p:pic>
        <p:nvPicPr>
          <p:cNvPr id="5" name="Picture 4" descr="rage-face-naiv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78" y="398084"/>
            <a:ext cx="3566245" cy="363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28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croservices-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21" y="134690"/>
            <a:ext cx="6130558" cy="3899007"/>
          </a:xfrm>
          <a:prstGeom prst="rect">
            <a:avLst/>
          </a:prstGeom>
        </p:spPr>
      </p:pic>
      <p:sp>
        <p:nvSpPr>
          <p:cNvPr id="9" name="Shape 31"/>
          <p:cNvSpPr txBox="1"/>
          <p:nvPr/>
        </p:nvSpPr>
        <p:spPr>
          <a:xfrm>
            <a:off x="0" y="3482716"/>
            <a:ext cx="9144000" cy="1660783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We’ll configure &amp; deploy two </a:t>
            </a:r>
            <a:r>
              <a:rPr lang="en-US" sz="4400" b="1" dirty="0" err="1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microservices</a:t>
            </a: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on Amazon ECS</a:t>
            </a:r>
          </a:p>
        </p:txBody>
      </p:sp>
    </p:spTree>
    <p:extLst>
      <p:ext uri="{BB962C8B-B14F-4D97-AF65-F5344CB8AC3E}">
        <p14:creationId xmlns:p14="http://schemas.microsoft.com/office/powerpoint/2010/main" val="285875585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1"/>
          <p:cNvSpPr txBox="1"/>
          <p:nvPr/>
        </p:nvSpPr>
        <p:spPr>
          <a:xfrm>
            <a:off x="-490695" y="3646269"/>
            <a:ext cx="9634695" cy="1497230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With two infrastructure-as-code tools: </a:t>
            </a:r>
            <a:r>
              <a:rPr lang="en-US" sz="4000" b="1" dirty="0" err="1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Docker</a:t>
            </a:r>
            <a:r>
              <a:rPr lang="en-US" sz="40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and </a:t>
            </a:r>
            <a:r>
              <a:rPr lang="en-US" sz="4000" b="1" dirty="0" err="1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Terraform</a:t>
            </a:r>
            <a:endParaRPr lang="en-US" sz="4000" b="1" dirty="0" smtClean="0">
              <a:solidFill>
                <a:schemeClr val="tx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  <p:pic>
        <p:nvPicPr>
          <p:cNvPr id="3" name="Picture 2" descr="docker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36" y="788902"/>
            <a:ext cx="2616779" cy="220320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810732" y="654212"/>
            <a:ext cx="3416596" cy="2489689"/>
            <a:chOff x="2578629" y="1460903"/>
            <a:chExt cx="2417555" cy="1761683"/>
          </a:xfrm>
        </p:grpSpPr>
        <p:pic>
          <p:nvPicPr>
            <p:cNvPr id="6" name="Picture 5" descr="terraform-logo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021" y="1460903"/>
              <a:ext cx="1324647" cy="132464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578629" y="2732652"/>
              <a:ext cx="2417555" cy="4899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25" tIns="91425" rIns="91425" bIns="91425" rtlCol="0" anchor="ctr" anchorCtr="0">
              <a:noAutofit/>
            </a:bodyPr>
            <a:lstStyle/>
            <a:p>
              <a:pPr marL="365760" algn="ctr" rtl="0">
                <a:buNone/>
              </a:pPr>
              <a:r>
                <a:rPr lang="en-US" sz="3600" dirty="0" smtClean="0">
                  <a:solidFill>
                    <a:schemeClr val="bg2"/>
                  </a:solidFill>
                  <a:latin typeface="Avenir Book"/>
                  <a:ea typeface="Montserrat"/>
                  <a:cs typeface="Avenir Book"/>
                  <a:sym typeface="Montserrat"/>
                </a:rPr>
                <a:t>TERRAFORM</a:t>
              </a:r>
              <a:endParaRPr lang="en-US" sz="3600" dirty="0">
                <a:solidFill>
                  <a:schemeClr val="bg2"/>
                </a:solidFill>
                <a:latin typeface="Avenir Book"/>
                <a:ea typeface="Montserrat"/>
                <a:cs typeface="Avenir Book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03648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>
            <a:hlinkClick r:id="rId4"/>
          </p:cNvPr>
          <p:cNvSpPr txBox="1"/>
          <p:nvPr/>
        </p:nvSpPr>
        <p:spPr>
          <a:xfrm>
            <a:off x="-256152" y="0"/>
            <a:ext cx="4215792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0000"/>
                </a:schemeClr>
              </a:gs>
              <a:gs pos="100000">
                <a:schemeClr val="bg1">
                  <a:alpha val="0"/>
                </a:schemeClr>
              </a:gs>
              <a:gs pos="75000">
                <a:schemeClr val="tx1">
                  <a:alpha val="30000"/>
                </a:schemeClr>
              </a:gs>
              <a:gs pos="57000">
                <a:schemeClr val="tx1">
                  <a:alpha val="40000"/>
                </a:schemeClr>
              </a:gs>
              <a:gs pos="38000">
                <a:schemeClr val="tx1">
                  <a:alpha val="50000"/>
                </a:schemeClr>
              </a:gs>
              <a:gs pos="20000">
                <a:schemeClr val="tx1">
                  <a:alpha val="6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 algn="r">
              <a:defRPr sz="6000" b="1">
                <a:solidFill>
                  <a:srgbClr val="FFFFFF"/>
                </a:solidFill>
                <a:effectLst/>
                <a:latin typeface="Montserrat"/>
                <a:ea typeface="Montserrat"/>
                <a:cs typeface="Montserrat"/>
              </a:defRPr>
            </a:lvl1pPr>
          </a:lstStyle>
          <a:p>
            <a:pPr algn="l"/>
            <a:endParaRPr lang="en-US" sz="3200" dirty="0" smtClean="0">
              <a:latin typeface="Montserrat-Regular"/>
              <a:cs typeface="Montserrat-Regular"/>
              <a:sym typeface="Montserrat"/>
            </a:endParaRPr>
          </a:p>
          <a:p>
            <a:pPr algn="l"/>
            <a:r>
              <a:rPr lang="en-US" dirty="0" smtClean="0">
                <a:latin typeface="Montserrat-Regular"/>
                <a:cs typeface="Montserrat-Regular"/>
                <a:sym typeface="Montserrat"/>
              </a:rPr>
              <a:t>I’m</a:t>
            </a:r>
          </a:p>
          <a:p>
            <a:pPr algn="l"/>
            <a:r>
              <a:rPr lang="en" dirty="0" smtClean="0">
                <a:latin typeface="Montserrat-Regular"/>
                <a:cs typeface="Montserrat-Regular"/>
                <a:sym typeface="Montserrat"/>
              </a:rPr>
              <a:t>Yevgeniy</a:t>
            </a:r>
            <a:endParaRPr lang="en" dirty="0">
              <a:latin typeface="Montserrat-Regular"/>
              <a:cs typeface="Montserrat-Regular"/>
              <a:sym typeface="Montserrat"/>
            </a:endParaRPr>
          </a:p>
          <a:p>
            <a:pPr algn="l"/>
            <a:r>
              <a:rPr lang="en" dirty="0">
                <a:solidFill>
                  <a:srgbClr val="FED136"/>
                </a:solidFill>
                <a:latin typeface="Montserrat-Regular"/>
                <a:cs typeface="Montserrat-Regular"/>
                <a:sym typeface="Montserrat"/>
              </a:rPr>
              <a:t>Brikman</a:t>
            </a:r>
            <a:endParaRPr lang="en" dirty="0">
              <a:solidFill>
                <a:srgbClr val="FED136"/>
              </a:solidFill>
              <a:latin typeface="Montserrat-Regular"/>
              <a:cs typeface="Montserrat-Regular"/>
              <a:sym typeface="Montserrat"/>
              <a:hlinkClick r:id="rId4"/>
            </a:endParaRPr>
          </a:p>
        </p:txBody>
      </p:sp>
      <p:sp>
        <p:nvSpPr>
          <p:cNvPr id="108" name="Shape 108">
            <a:hlinkClick r:id="rId4"/>
          </p:cNvPr>
          <p:cNvSpPr txBox="1"/>
          <p:nvPr/>
        </p:nvSpPr>
        <p:spPr>
          <a:xfrm>
            <a:off x="-256152" y="4382700"/>
            <a:ext cx="4373400" cy="7608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0000"/>
                </a:schemeClr>
              </a:gs>
              <a:gs pos="100000">
                <a:schemeClr val="bg1">
                  <a:alpha val="0"/>
                </a:schemeClr>
              </a:gs>
              <a:gs pos="75000">
                <a:schemeClr val="tx1">
                  <a:alpha val="10000"/>
                </a:schemeClr>
              </a:gs>
              <a:gs pos="57000">
                <a:schemeClr val="tx1">
                  <a:alpha val="20000"/>
                </a:schemeClr>
              </a:gs>
              <a:gs pos="38000">
                <a:schemeClr val="tx1">
                  <a:alpha val="30000"/>
                </a:schemeClr>
              </a:gs>
              <a:gs pos="20000">
                <a:schemeClr val="tx1">
                  <a:alpha val="35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" sz="3200" dirty="0">
                <a:solidFill>
                  <a:schemeClr val="bg2">
                    <a:lumMod val="20000"/>
                    <a:lumOff val="80000"/>
                  </a:schemeClr>
                </a:solidFill>
                <a:sym typeface="Montserrat"/>
              </a:rPr>
              <a:t>ybrikman.com</a:t>
            </a:r>
            <a:endParaRPr lang="en" sz="3200" dirty="0">
              <a:solidFill>
                <a:schemeClr val="bg2">
                  <a:lumMod val="20000"/>
                  <a:lumOff val="80000"/>
                </a:schemeClr>
              </a:solidFill>
              <a:sym typeface="Montserrat"/>
              <a:hlinkClick r:id="rId4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untwork-logo-standalo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95" y="-442704"/>
            <a:ext cx="4707956" cy="5505694"/>
          </a:xfrm>
          <a:prstGeom prst="rect">
            <a:avLst/>
          </a:prstGeom>
        </p:spPr>
      </p:pic>
      <p:sp>
        <p:nvSpPr>
          <p:cNvPr id="114" name="Shape 114"/>
          <p:cNvSpPr txBox="1"/>
          <p:nvPr/>
        </p:nvSpPr>
        <p:spPr>
          <a:xfrm>
            <a:off x="3434191" y="1263827"/>
            <a:ext cx="5439222" cy="16012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Co-founder of</a:t>
            </a:r>
            <a:endParaRPr lang="en" sz="4000" b="1" dirty="0">
              <a:solidFill>
                <a:schemeClr val="bg2">
                  <a:lumMod val="20000"/>
                  <a:lumOff val="8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-US" sz="4000" b="1" dirty="0" err="1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Gruntwork</a:t>
            </a:r>
            <a:endParaRPr lang="en-US" sz="4000" b="1" dirty="0" smtClean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Shape 114"/>
          <p:cNvSpPr txBox="1"/>
          <p:nvPr/>
        </p:nvSpPr>
        <p:spPr>
          <a:xfrm>
            <a:off x="978975" y="4119179"/>
            <a:ext cx="3104424" cy="795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200" b="1" dirty="0" err="1" smtClean="0">
                <a:solidFill>
                  <a:srgbClr val="C2C2C2"/>
                </a:solidFill>
                <a:latin typeface="Montserrat"/>
                <a:ea typeface="Montserrat"/>
                <a:cs typeface="Montserrat"/>
                <a:sym typeface="Montserrat"/>
              </a:rPr>
              <a:t>gruntwork.io</a:t>
            </a:r>
            <a:endParaRPr lang="en-US" sz="3200" b="1" dirty="0" smtClean="0">
              <a:solidFill>
                <a:srgbClr val="C2C2C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835423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untwork-logo-standalo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95" y="-442704"/>
            <a:ext cx="4707956" cy="5505694"/>
          </a:xfrm>
          <a:prstGeom prst="rect">
            <a:avLst/>
          </a:prstGeom>
        </p:spPr>
      </p:pic>
      <p:sp>
        <p:nvSpPr>
          <p:cNvPr id="10" name="Shape 114"/>
          <p:cNvSpPr txBox="1"/>
          <p:nvPr/>
        </p:nvSpPr>
        <p:spPr>
          <a:xfrm>
            <a:off x="978975" y="4119179"/>
            <a:ext cx="3104424" cy="795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200" b="1" dirty="0" err="1" smtClean="0">
                <a:solidFill>
                  <a:srgbClr val="C2C2C2"/>
                </a:solidFill>
                <a:latin typeface="Montserrat"/>
                <a:ea typeface="Montserrat"/>
                <a:cs typeface="Montserrat"/>
                <a:sym typeface="Montserrat"/>
              </a:rPr>
              <a:t>gruntwork.io</a:t>
            </a:r>
            <a:endParaRPr lang="en-US" sz="3200" b="1" dirty="0" smtClean="0">
              <a:solidFill>
                <a:srgbClr val="C2C2C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Shape 114"/>
          <p:cNvSpPr txBox="1"/>
          <p:nvPr/>
        </p:nvSpPr>
        <p:spPr>
          <a:xfrm>
            <a:off x="3434191" y="1263827"/>
            <a:ext cx="5439222" cy="16012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We offer </a:t>
            </a:r>
            <a:r>
              <a:rPr lang="en-US" sz="4000" b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DevOps</a:t>
            </a:r>
            <a:r>
              <a:rPr lang="en-US" sz="40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en" sz="4000" b="1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40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40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 a Service</a:t>
            </a:r>
          </a:p>
        </p:txBody>
      </p:sp>
    </p:spTree>
    <p:extLst>
      <p:ext uri="{BB962C8B-B14F-4D97-AF65-F5344CB8AC3E}">
        <p14:creationId xmlns:p14="http://schemas.microsoft.com/office/powerpoint/2010/main" val="237144209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untwork-logo-standalo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95" y="-442704"/>
            <a:ext cx="4707956" cy="5505694"/>
          </a:xfrm>
          <a:prstGeom prst="rect">
            <a:avLst/>
          </a:prstGeom>
        </p:spPr>
      </p:pic>
      <p:sp>
        <p:nvSpPr>
          <p:cNvPr id="10" name="Shape 114"/>
          <p:cNvSpPr txBox="1"/>
          <p:nvPr/>
        </p:nvSpPr>
        <p:spPr>
          <a:xfrm>
            <a:off x="978975" y="4119179"/>
            <a:ext cx="3104424" cy="795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200" b="1" dirty="0" err="1" smtClean="0">
                <a:solidFill>
                  <a:srgbClr val="C2C2C2"/>
                </a:solidFill>
                <a:latin typeface="Montserrat"/>
                <a:ea typeface="Montserrat"/>
                <a:cs typeface="Montserrat"/>
                <a:sym typeface="Montserrat"/>
              </a:rPr>
              <a:t>gruntwork.io</a:t>
            </a:r>
            <a:endParaRPr lang="en-US" sz="3200" b="1" dirty="0" smtClean="0">
              <a:solidFill>
                <a:srgbClr val="C2C2C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Shape 114"/>
          <p:cNvSpPr txBox="1"/>
          <p:nvPr/>
        </p:nvSpPr>
        <p:spPr>
          <a:xfrm>
            <a:off x="3434191" y="1263827"/>
            <a:ext cx="5439222" cy="16012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sz="4000" b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DevOps</a:t>
            </a:r>
            <a:r>
              <a:rPr lang="en-US" sz="40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en" sz="4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40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40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 a Library</a:t>
            </a:r>
          </a:p>
        </p:txBody>
      </p:sp>
    </p:spTree>
    <p:extLst>
      <p:ext uri="{BB962C8B-B14F-4D97-AF65-F5344CB8AC3E}">
        <p14:creationId xmlns:p14="http://schemas.microsoft.com/office/powerpoint/2010/main" val="327412008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/>
        </p:nvSpPr>
        <p:spPr>
          <a:xfrm>
            <a:off x="1980790" y="1440296"/>
            <a:ext cx="5182420" cy="19662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6000" b="1" dirty="0" smtClean="0">
                <a:latin typeface="Montserrat"/>
                <a:ea typeface="Montserrat"/>
                <a:cs typeface="Montserrat"/>
                <a:sym typeface="Montserrat"/>
              </a:rPr>
              <a:t>PAST LIVES</a:t>
            </a:r>
            <a:endParaRPr lang="en" sz="60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 descr="linkedin 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2" y="733756"/>
            <a:ext cx="2986833" cy="810924"/>
          </a:xfrm>
          <a:prstGeom prst="rect">
            <a:avLst/>
          </a:prstGeom>
        </p:spPr>
      </p:pic>
      <p:pic>
        <p:nvPicPr>
          <p:cNvPr id="8" name="Picture 7" descr="TripAdvisor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873" y="733756"/>
            <a:ext cx="3741624" cy="865599"/>
          </a:xfrm>
          <a:prstGeom prst="rect">
            <a:avLst/>
          </a:prstGeom>
        </p:spPr>
      </p:pic>
      <p:pic>
        <p:nvPicPr>
          <p:cNvPr id="9" name="Picture 8" descr="thomson-reuters-co-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79" y="2838975"/>
            <a:ext cx="3721682" cy="1306212"/>
          </a:xfrm>
          <a:prstGeom prst="rect">
            <a:avLst/>
          </a:prstGeom>
        </p:spPr>
      </p:pic>
      <p:pic>
        <p:nvPicPr>
          <p:cNvPr id="10" name="Picture 9" descr="Cisco_logo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61" y="4069373"/>
            <a:ext cx="1269079" cy="713858"/>
          </a:xfrm>
          <a:prstGeom prst="rect">
            <a:avLst/>
          </a:prstGeom>
        </p:spPr>
      </p:pic>
      <p:pic>
        <p:nvPicPr>
          <p:cNvPr id="11" name="Picture 10" descr="1280px-Cornell_University_logo.sv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846" y="3160301"/>
            <a:ext cx="3031651" cy="75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9836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761574" y="1686776"/>
            <a:ext cx="2188566" cy="8110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35502" y="2605293"/>
            <a:ext cx="2851073" cy="7842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hape 114"/>
          <p:cNvSpPr txBox="1"/>
          <p:nvPr/>
        </p:nvSpPr>
        <p:spPr>
          <a:xfrm>
            <a:off x="3866239" y="53658"/>
            <a:ext cx="5125361" cy="405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5400" b="1" dirty="0" smtClean="0">
                <a:latin typeface="Montserrat"/>
                <a:ea typeface="Montserrat"/>
                <a:cs typeface="Montserrat"/>
                <a:sym typeface="Montserrat"/>
              </a:rPr>
              <a:t>Author of</a:t>
            </a:r>
            <a:endParaRPr lang="en" sz="5400" b="1" dirty="0" smtClean="0">
              <a:latin typeface="Montserrat"/>
              <a:ea typeface="Montserrat"/>
              <a:cs typeface="Montserrat"/>
              <a:sym typeface="Montserrat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-US" sz="5400" b="1" dirty="0" smtClean="0">
                <a:solidFill>
                  <a:srgbClr val="FED136"/>
                </a:solidFill>
                <a:latin typeface="Montserrat"/>
                <a:ea typeface="Montserrat"/>
                <a:cs typeface="Montserrat"/>
                <a:sym typeface="Montserrat"/>
              </a:rPr>
              <a:t>Hello, 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-US" sz="5400" b="1" dirty="0" smtClean="0">
                <a:solidFill>
                  <a:srgbClr val="FED136"/>
                </a:solidFill>
                <a:latin typeface="Montserrat"/>
                <a:ea typeface="Montserrat"/>
                <a:cs typeface="Montserrat"/>
                <a:sym typeface="Montserrat"/>
              </a:rPr>
              <a:t>Startup</a:t>
            </a:r>
            <a:endParaRPr lang="en" sz="5400" b="1" u="sng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Shape 113">
            <a:hlinkClick r:id="rId4"/>
          </p:cNvPr>
          <p:cNvSpPr txBox="1"/>
          <p:nvPr/>
        </p:nvSpPr>
        <p:spPr>
          <a:xfrm>
            <a:off x="4618200" y="4306500"/>
            <a:ext cx="4373400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30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hello-startup.net</a:t>
            </a:r>
            <a:endParaRPr lang="en" sz="3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  <a:hlinkClick r:id="rId5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89068" y="1659947"/>
            <a:ext cx="3861072" cy="8110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087353" y="2524807"/>
            <a:ext cx="4899223" cy="873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Shape 114"/>
          <p:cNvSpPr txBox="1"/>
          <p:nvPr/>
        </p:nvSpPr>
        <p:spPr>
          <a:xfrm>
            <a:off x="3157191" y="35772"/>
            <a:ext cx="5834410" cy="405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5400" b="1" dirty="0" smtClean="0">
                <a:latin typeface="Montserrat"/>
                <a:ea typeface="Montserrat"/>
                <a:cs typeface="Montserrat"/>
                <a:sym typeface="Montserrat"/>
              </a:rPr>
              <a:t>And</a:t>
            </a:r>
            <a:endParaRPr lang="en" sz="5400" b="1" dirty="0" smtClean="0">
              <a:latin typeface="Montserrat"/>
              <a:ea typeface="Montserrat"/>
              <a:cs typeface="Montserrat"/>
              <a:sym typeface="Montserrat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-US" sz="5400" b="1" dirty="0" err="1" smtClean="0">
                <a:solidFill>
                  <a:srgbClr val="FED136"/>
                </a:solidFill>
                <a:latin typeface="Montserrat"/>
                <a:ea typeface="Montserrat"/>
                <a:cs typeface="Montserrat"/>
                <a:sym typeface="Montserrat"/>
              </a:rPr>
              <a:t>Terraform</a:t>
            </a:r>
            <a:r>
              <a:rPr lang="en-US" sz="5400" b="1" dirty="0" smtClean="0">
                <a:solidFill>
                  <a:srgbClr val="FED136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-US" sz="5400" b="1" dirty="0" smtClean="0">
                <a:solidFill>
                  <a:srgbClr val="FED136"/>
                </a:solidFill>
                <a:latin typeface="Montserrat"/>
                <a:ea typeface="Montserrat"/>
                <a:cs typeface="Montserrat"/>
                <a:sym typeface="Montserrat"/>
              </a:rPr>
              <a:t>Up &amp; Running</a:t>
            </a:r>
            <a:endParaRPr lang="en" sz="5400" b="1" u="sng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Shape 113">
            <a:hlinkClick r:id="rId3"/>
          </p:cNvPr>
          <p:cNvSpPr txBox="1"/>
          <p:nvPr/>
        </p:nvSpPr>
        <p:spPr>
          <a:xfrm>
            <a:off x="2897817" y="4306500"/>
            <a:ext cx="6093783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2000" b="1" dirty="0" err="1" smtClean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terraformupandrunning.com</a:t>
            </a:r>
            <a:endParaRPr lang="en" sz="20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  <a:hlinkClick r:id="rId4"/>
            </a:endParaRPr>
          </a:p>
        </p:txBody>
      </p:sp>
      <p:pic>
        <p:nvPicPr>
          <p:cNvPr id="3" name="Picture 2" descr="terraform-up-and-running-cover-3d-large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430"/>
            <a:ext cx="3688233" cy="554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6851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1"/>
          <p:cNvSpPr txBox="1"/>
          <p:nvPr/>
        </p:nvSpPr>
        <p:spPr>
          <a:xfrm>
            <a:off x="96544" y="1250835"/>
            <a:ext cx="8853217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Slides and code from this talk:</a:t>
            </a:r>
          </a:p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  <a:hlinkClick r:id="rId3"/>
              </a:rPr>
              <a:t>ybrikman.com/speaking</a:t>
            </a:r>
            <a:endParaRPr lang="en-US" sz="40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4811352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gem install rails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8766004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inding-roa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73" y="-10671"/>
            <a:ext cx="9204490" cy="51541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hape 37"/>
          <p:cNvSpPr txBox="1"/>
          <p:nvPr/>
        </p:nvSpPr>
        <p:spPr>
          <a:xfrm>
            <a:off x="-10673" y="1012227"/>
            <a:ext cx="9204491" cy="4159385"/>
          </a:xfrm>
          <a:prstGeom prst="rect">
            <a:avLst/>
          </a:prstGeom>
          <a:noFill/>
          <a:ln>
            <a:noFill/>
          </a:ln>
        </p:spPr>
        <p:txBody>
          <a:bodyPr lIns="91425" tIns="91440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endParaRPr lang="en-US" sz="3600" dirty="0" smtClean="0"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ym typeface="Droid Serif"/>
              </a:rPr>
              <a:t>Microservices</a:t>
            </a:r>
            <a:endParaRPr lang="en-US" sz="3600" dirty="0" smtClean="0"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ym typeface="Droid Serif"/>
              </a:rPr>
              <a:t>Docker</a:t>
            </a:r>
            <a:endParaRPr lang="en-US" sz="3600" dirty="0" smtClean="0"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ym typeface="Droid Serif"/>
              </a:rPr>
              <a:t>Terraform</a:t>
            </a:r>
            <a:endParaRPr lang="en-US" sz="3600" dirty="0" smtClean="0"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smtClean="0">
                <a:sym typeface="Droid Serif"/>
              </a:rPr>
              <a:t>ECS</a:t>
            </a:r>
          </a:p>
          <a:p>
            <a:pPr marL="1280160" indent="-914400">
              <a:buFont typeface="+mj-lt"/>
              <a:buAutoNum type="arabicPeriod"/>
            </a:pPr>
            <a:r>
              <a:rPr lang="en-US" sz="3600" dirty="0" smtClean="0">
                <a:sym typeface="Droid Serif"/>
              </a:rPr>
              <a:t>Recap</a:t>
            </a:r>
          </a:p>
          <a:p>
            <a:endParaRPr lang="en-US" sz="3600" dirty="0" smtClean="0"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endParaRPr lang="en-US" sz="3600" dirty="0" smtClean="0">
              <a:sym typeface="Droid Serif"/>
            </a:endParaRPr>
          </a:p>
        </p:txBody>
      </p:sp>
      <p:sp>
        <p:nvSpPr>
          <p:cNvPr id="4" name="Shape 114"/>
          <p:cNvSpPr txBox="1"/>
          <p:nvPr/>
        </p:nvSpPr>
        <p:spPr>
          <a:xfrm>
            <a:off x="309517" y="-10671"/>
            <a:ext cx="6777286" cy="12485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0" b="1" dirty="0" smtClean="0">
                <a:solidFill>
                  <a:srgbClr val="FED136"/>
                </a:solidFill>
                <a:latin typeface="Montserrat"/>
                <a:ea typeface="Montserrat"/>
                <a:cs typeface="Montserrat"/>
                <a:sym typeface="Montserrat"/>
              </a:rPr>
              <a:t>Outline</a:t>
            </a:r>
            <a:endParaRPr lang="en" sz="6000" b="1" u="sng" dirty="0">
              <a:solidFill>
                <a:srgbClr val="FED1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3033022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inding-roa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73" y="-10671"/>
            <a:ext cx="9204490" cy="51541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hape 37"/>
          <p:cNvSpPr txBox="1"/>
          <p:nvPr/>
        </p:nvSpPr>
        <p:spPr>
          <a:xfrm>
            <a:off x="-10673" y="1012227"/>
            <a:ext cx="9204491" cy="4159385"/>
          </a:xfrm>
          <a:prstGeom prst="rect">
            <a:avLst/>
          </a:prstGeom>
          <a:noFill/>
          <a:ln>
            <a:noFill/>
          </a:ln>
        </p:spPr>
        <p:txBody>
          <a:bodyPr lIns="91425" tIns="91440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olidFill>
                  <a:schemeClr val="bg1"/>
                </a:solidFill>
                <a:sym typeface="Droid Serif"/>
              </a:rPr>
              <a:t>Microservices</a:t>
            </a:r>
            <a:endParaRPr lang="en-US" sz="3600" dirty="0" smtClean="0">
              <a:solidFill>
                <a:schemeClr val="bg1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olidFill>
                  <a:schemeClr val="bg2"/>
                </a:solidFill>
                <a:sym typeface="Droid Serif"/>
              </a:rPr>
              <a:t>Docker</a:t>
            </a:r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olidFill>
                  <a:schemeClr val="bg2"/>
                </a:solidFill>
                <a:sym typeface="Droid Serif"/>
              </a:rPr>
              <a:t>Terraform</a:t>
            </a:r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smtClean="0">
                <a:solidFill>
                  <a:schemeClr val="bg2"/>
                </a:solidFill>
                <a:sym typeface="Droid Serif"/>
              </a:rPr>
              <a:t>ECS</a:t>
            </a:r>
          </a:p>
          <a:p>
            <a:pPr marL="1280160" indent="-914400">
              <a:buFont typeface="+mj-lt"/>
              <a:buAutoNum type="arabicPeriod"/>
            </a:pPr>
            <a:r>
              <a:rPr lang="en-US" sz="3600" dirty="0" smtClean="0">
                <a:solidFill>
                  <a:schemeClr val="bg2"/>
                </a:solidFill>
                <a:sym typeface="Droid Serif"/>
              </a:rPr>
              <a:t>Recap</a:t>
            </a:r>
          </a:p>
          <a:p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endParaRPr lang="en-US" sz="3600" dirty="0" smtClean="0">
              <a:solidFill>
                <a:schemeClr val="bg2"/>
              </a:solidFill>
              <a:sym typeface="Droid Serif"/>
            </a:endParaRPr>
          </a:p>
        </p:txBody>
      </p:sp>
      <p:sp>
        <p:nvSpPr>
          <p:cNvPr id="4" name="Shape 114"/>
          <p:cNvSpPr txBox="1"/>
          <p:nvPr/>
        </p:nvSpPr>
        <p:spPr>
          <a:xfrm>
            <a:off x="309517" y="-10671"/>
            <a:ext cx="6777286" cy="12485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0" b="1" dirty="0" smtClean="0">
                <a:solidFill>
                  <a:srgbClr val="FED136"/>
                </a:solidFill>
                <a:latin typeface="Montserrat"/>
                <a:ea typeface="Montserrat"/>
                <a:cs typeface="Montserrat"/>
                <a:sym typeface="Montserrat"/>
              </a:rPr>
              <a:t>Outline</a:t>
            </a:r>
            <a:endParaRPr lang="en" sz="6000" b="1" u="sng" dirty="0">
              <a:solidFill>
                <a:srgbClr val="FED1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7721500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"/>
          <p:cNvSpPr txBox="1"/>
          <p:nvPr/>
        </p:nvSpPr>
        <p:spPr>
          <a:xfrm>
            <a:off x="96544" y="1250835"/>
            <a:ext cx="8853217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Code is the enemy</a:t>
            </a:r>
            <a:r>
              <a:rPr lang="en-US" sz="4000" b="1" dirty="0" smtClean="0">
                <a:solidFill>
                  <a:srgbClr val="FFFFFF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: the more you have, the slower you go</a:t>
            </a:r>
            <a:endParaRPr lang="en-US" sz="4000" b="1" dirty="0" smtClean="0">
              <a:solidFill>
                <a:schemeClr val="bg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8230005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de-complete-cove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/>
          <a:stretch/>
        </p:blipFill>
        <p:spPr>
          <a:xfrm>
            <a:off x="5061467" y="-138050"/>
            <a:ext cx="4196416" cy="5286979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204356"/>
              </p:ext>
            </p:extLst>
          </p:nvPr>
        </p:nvGraphicFramePr>
        <p:xfrm>
          <a:off x="250628" y="199014"/>
          <a:ext cx="4598856" cy="472878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99428"/>
                <a:gridCol w="2299428"/>
              </a:tblGrid>
              <a:tr h="762877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Montserrat-Regular"/>
                          <a:cs typeface="Montserrat-Regular"/>
                        </a:rPr>
                        <a:t>Project Size</a:t>
                      </a:r>
                    </a:p>
                    <a:p>
                      <a:r>
                        <a:rPr lang="en-US" sz="1400" dirty="0" smtClean="0">
                          <a:latin typeface="Montserrat-Regular"/>
                          <a:cs typeface="Montserrat-Regular"/>
                        </a:rPr>
                        <a:t>Lines of code</a:t>
                      </a:r>
                      <a:endParaRPr lang="en-US" sz="1400" b="1" dirty="0">
                        <a:latin typeface="Montserrat-Regular"/>
                        <a:cs typeface="Montserrat-Regula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Montserrat-Regular"/>
                          <a:cs typeface="Montserrat-Regular"/>
                        </a:rPr>
                        <a:t>Bug Density</a:t>
                      </a:r>
                      <a:r>
                        <a:rPr lang="en-US" sz="2000" dirty="0" smtClean="0">
                          <a:latin typeface="Montserrat-Regular"/>
                          <a:cs typeface="Montserrat-Regular"/>
                        </a:rPr>
                        <a:t> </a:t>
                      </a:r>
                      <a:r>
                        <a:rPr lang="en-US" sz="1400" dirty="0" smtClean="0">
                          <a:latin typeface="Montserrat-Regular"/>
                          <a:cs typeface="Montserrat-Regular"/>
                        </a:rPr>
                        <a:t>Bugs per thousand lines of code</a:t>
                      </a:r>
                      <a:endParaRPr lang="en-US" sz="1400" b="1" dirty="0">
                        <a:latin typeface="Montserrat-Regular"/>
                        <a:cs typeface="Montserrat-Regula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287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Montserrat-Regular"/>
                          <a:cs typeface="Montserrat-Regular"/>
                        </a:rPr>
                        <a:t>&lt; 2K</a:t>
                      </a:r>
                      <a:endParaRPr lang="en-US" sz="2000" dirty="0">
                        <a:latin typeface="Montserrat-Regular"/>
                        <a:cs typeface="Montserrat-Regular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Montserrat-Regular"/>
                          <a:cs typeface="Montserrat-Regular"/>
                        </a:rPr>
                        <a:t>0 – 25</a:t>
                      </a:r>
                      <a:endParaRPr lang="en-US" sz="2000" dirty="0">
                        <a:latin typeface="Montserrat-Regular"/>
                        <a:cs typeface="Montserrat-Regular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287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Montserrat-Regular"/>
                          <a:cs typeface="Montserrat-Regular"/>
                        </a:rPr>
                        <a:t>2K – 6K</a:t>
                      </a:r>
                      <a:endParaRPr lang="en-US" sz="2000" dirty="0">
                        <a:latin typeface="Montserrat-Regular"/>
                        <a:cs typeface="Montserrat-Regular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Montserrat-Regular"/>
                          <a:cs typeface="Montserrat-Regular"/>
                        </a:rPr>
                        <a:t>0 – 40</a:t>
                      </a:r>
                      <a:endParaRPr lang="en-US" sz="2000" dirty="0">
                        <a:latin typeface="Montserrat-Regular"/>
                        <a:cs typeface="Montserrat-Regular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287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Montserrat-Regular"/>
                          <a:cs typeface="Montserrat-Regular"/>
                        </a:rPr>
                        <a:t>16K – 64K</a:t>
                      </a:r>
                      <a:endParaRPr lang="en-US" sz="2000" dirty="0">
                        <a:latin typeface="Montserrat-Regular"/>
                        <a:cs typeface="Montserrat-Regular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Montserrat-Regular"/>
                          <a:cs typeface="Montserrat-Regular"/>
                        </a:rPr>
                        <a:t>0.5 – 50</a:t>
                      </a:r>
                      <a:endParaRPr lang="en-US" sz="2000" dirty="0">
                        <a:latin typeface="Montserrat-Regular"/>
                        <a:cs typeface="Montserrat-Regular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287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Montserrat-Regular"/>
                          <a:cs typeface="Montserrat-Regular"/>
                        </a:rPr>
                        <a:t>64K – 512K</a:t>
                      </a:r>
                      <a:endParaRPr lang="en-US" sz="2000" dirty="0">
                        <a:latin typeface="Montserrat-Regular"/>
                        <a:cs typeface="Montserrat-Regular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Montserrat-Regular"/>
                          <a:cs typeface="Montserrat-Regular"/>
                        </a:rPr>
                        <a:t>2 – 70</a:t>
                      </a:r>
                      <a:endParaRPr lang="en-US" sz="2000" dirty="0">
                        <a:latin typeface="Montserrat-Regular"/>
                        <a:cs typeface="Montserrat-Regular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2877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Montserrat-Regular"/>
                          <a:cs typeface="Montserrat-Regular"/>
                        </a:rPr>
                        <a:t>&gt; 512K</a:t>
                      </a:r>
                      <a:endParaRPr lang="en-US" sz="2000" dirty="0">
                        <a:latin typeface="Montserrat-Regular"/>
                        <a:cs typeface="Montserrat-Regular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Montserrat-Regular"/>
                          <a:cs typeface="Montserrat-Regular"/>
                        </a:rPr>
                        <a:t>4 – 100</a:t>
                      </a:r>
                      <a:endParaRPr lang="en-US" sz="2000" dirty="0">
                        <a:latin typeface="Montserrat-Regular"/>
                        <a:cs typeface="Montserrat-Regular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6593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96544" y="1250835"/>
            <a:ext cx="8853217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As the code grows, the number of bugs grows </a:t>
            </a: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even faster</a:t>
            </a:r>
            <a:endParaRPr lang="en-US" sz="4000" b="1" dirty="0" smtClean="0">
              <a:solidFill>
                <a:schemeClr val="bg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2014404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actices-of-agile-develop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0" y="0"/>
            <a:ext cx="4286250" cy="5143500"/>
          </a:xfrm>
          <a:prstGeom prst="rect">
            <a:avLst/>
          </a:prstGeom>
        </p:spPr>
      </p:pic>
      <p:sp>
        <p:nvSpPr>
          <p:cNvPr id="3" name="Shape 67"/>
          <p:cNvSpPr txBox="1"/>
          <p:nvPr/>
        </p:nvSpPr>
        <p:spPr>
          <a:xfrm>
            <a:off x="193199" y="298789"/>
            <a:ext cx="4590927" cy="45627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3600" i="1" dirty="0">
                <a:solidFill>
                  <a:schemeClr val="bg1"/>
                </a:solidFill>
                <a:latin typeface="Merriweather"/>
                <a:ea typeface="Montserrat"/>
                <a:cs typeface="Merriweather"/>
                <a:sym typeface="Montserrat"/>
              </a:rPr>
              <a:t>“Software development doesn't happen in a chart, an IDE, or a design tool; it happens in your head</a:t>
            </a:r>
            <a:r>
              <a:rPr lang="en-US" sz="3600" i="1" dirty="0" smtClean="0">
                <a:solidFill>
                  <a:schemeClr val="bg1"/>
                </a:solidFill>
                <a:latin typeface="Merriweather"/>
                <a:ea typeface="Montserrat"/>
                <a:cs typeface="Merriweather"/>
                <a:sym typeface="Montserrat"/>
              </a:rPr>
              <a:t>.”</a:t>
            </a:r>
            <a:endParaRPr lang="en-US" sz="3600" i="1" dirty="0">
              <a:solidFill>
                <a:schemeClr val="bg1"/>
              </a:solidFill>
              <a:latin typeface="Merriweather"/>
              <a:ea typeface="Montserrat"/>
              <a:cs typeface="Merriweathe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6864255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96544" y="1250835"/>
            <a:ext cx="8853217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The mind can only handle so much </a:t>
            </a: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complexity at once</a:t>
            </a:r>
          </a:p>
        </p:txBody>
      </p:sp>
    </p:spTree>
    <p:extLst>
      <p:ext uri="{BB962C8B-B14F-4D97-AF65-F5344CB8AC3E}">
        <p14:creationId xmlns:p14="http://schemas.microsoft.com/office/powerpoint/2010/main" val="133700010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96544" y="1250835"/>
            <a:ext cx="8853217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One solution is to break the code into </a:t>
            </a:r>
            <a:r>
              <a:rPr lang="en-US" sz="4000" b="1" dirty="0" err="1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microservices</a:t>
            </a:r>
            <a:endParaRPr lang="en-US" sz="40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854817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417268" y="129601"/>
            <a:ext cx="6305553" cy="3168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In a monolith, </a:t>
            </a:r>
            <a:r>
              <a:rPr lang="en-US" sz="4000" dirty="0">
                <a:solidFill>
                  <a:schemeClr val="bg1"/>
                </a:solidFill>
                <a:sym typeface="Droid Serif"/>
              </a:rPr>
              <a:t>you use </a:t>
            </a:r>
            <a:r>
              <a:rPr lang="en-US" sz="4000" dirty="0">
                <a:solidFill>
                  <a:srgbClr val="ECBC28"/>
                </a:solidFill>
                <a:sym typeface="Droid Serif"/>
              </a:rPr>
              <a:t>function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calls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within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one process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84910" y="353484"/>
            <a:ext cx="1570269" cy="606866"/>
          </a:xfrm>
          <a:prstGeom prst="rect">
            <a:avLst/>
          </a:prstGeom>
          <a:solidFill>
            <a:srgbClr val="ECBC28"/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  <a:latin typeface="Montserrat-Bold"/>
                <a:cs typeface="Montserrat-Bold"/>
              </a:rPr>
              <a:t>moduleA.func</a:t>
            </a:r>
            <a:r>
              <a:rPr lang="en-US" sz="1200" dirty="0" smtClean="0">
                <a:solidFill>
                  <a:schemeClr val="tx1"/>
                </a:solidFill>
                <a:latin typeface="Montserrat-Bold"/>
                <a:cs typeface="Montserrat-Bold"/>
              </a:rPr>
              <a:t>()</a:t>
            </a:r>
            <a:endParaRPr lang="en-US" sz="1200" dirty="0">
              <a:solidFill>
                <a:schemeClr val="tx1"/>
              </a:solidFill>
              <a:latin typeface="Montserrat-Bold"/>
              <a:cs typeface="Montserrat-Bol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11371" y="1529168"/>
            <a:ext cx="1570269" cy="606866"/>
          </a:xfrm>
          <a:prstGeom prst="rect">
            <a:avLst/>
          </a:prstGeom>
          <a:solidFill>
            <a:srgbClr val="ECBC28"/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  <a:latin typeface="Montserrat-Bold"/>
                <a:cs typeface="Montserrat-Bold"/>
              </a:rPr>
              <a:t>moduleB.func</a:t>
            </a:r>
            <a:r>
              <a:rPr lang="en-US" sz="1200" dirty="0" smtClean="0">
                <a:solidFill>
                  <a:schemeClr val="tx1"/>
                </a:solidFill>
                <a:latin typeface="Montserrat-Bold"/>
                <a:cs typeface="Montserrat-Bold"/>
              </a:rPr>
              <a:t>()</a:t>
            </a:r>
            <a:endParaRPr lang="en-US" sz="1200" dirty="0">
              <a:solidFill>
                <a:schemeClr val="tx1"/>
              </a:solidFill>
              <a:latin typeface="Montserrat-Bold"/>
              <a:cs typeface="Montserrat-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84910" y="1529168"/>
            <a:ext cx="1570269" cy="606866"/>
          </a:xfrm>
          <a:prstGeom prst="rect">
            <a:avLst/>
          </a:prstGeom>
          <a:solidFill>
            <a:srgbClr val="ECBC28"/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  <a:latin typeface="Montserrat-Bold"/>
                <a:cs typeface="Montserrat-Bold"/>
              </a:rPr>
              <a:t>moduleC.func</a:t>
            </a:r>
            <a:r>
              <a:rPr lang="en-US" sz="1200" dirty="0" smtClean="0">
                <a:solidFill>
                  <a:schemeClr val="tx1"/>
                </a:solidFill>
                <a:latin typeface="Montserrat-Bold"/>
                <a:cs typeface="Montserrat-Bold"/>
              </a:rPr>
              <a:t>()</a:t>
            </a:r>
            <a:endParaRPr lang="en-US" sz="1200" dirty="0">
              <a:solidFill>
                <a:schemeClr val="tx1"/>
              </a:solidFill>
              <a:latin typeface="Montserrat-Bold"/>
              <a:cs typeface="Montserrat-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58449" y="1529168"/>
            <a:ext cx="1570269" cy="606866"/>
          </a:xfrm>
          <a:prstGeom prst="rect">
            <a:avLst/>
          </a:prstGeom>
          <a:solidFill>
            <a:srgbClr val="ECBC28"/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  <a:latin typeface="Montserrat-Bold"/>
                <a:cs typeface="Montserrat-Bold"/>
              </a:rPr>
              <a:t>moduleD.func</a:t>
            </a:r>
            <a:r>
              <a:rPr lang="en-US" sz="1200" dirty="0" smtClean="0">
                <a:solidFill>
                  <a:schemeClr val="tx1"/>
                </a:solidFill>
                <a:latin typeface="Montserrat-Bold"/>
                <a:cs typeface="Montserrat-Bold"/>
              </a:rPr>
              <a:t>()</a:t>
            </a:r>
            <a:endParaRPr lang="en-US" sz="1200" dirty="0">
              <a:solidFill>
                <a:schemeClr val="tx1"/>
              </a:solidFill>
              <a:latin typeface="Montserrat-Bold"/>
              <a:cs typeface="Montserrat-Bol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11371" y="2463611"/>
            <a:ext cx="1570269" cy="606866"/>
          </a:xfrm>
          <a:prstGeom prst="rect">
            <a:avLst/>
          </a:prstGeom>
          <a:solidFill>
            <a:srgbClr val="ECBC28"/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  <a:latin typeface="Montserrat-Bold"/>
                <a:cs typeface="Montserrat-Bold"/>
              </a:rPr>
              <a:t>moduleE.func</a:t>
            </a:r>
            <a:r>
              <a:rPr lang="en-US" sz="1200" dirty="0" smtClean="0">
                <a:solidFill>
                  <a:schemeClr val="tx1"/>
                </a:solidFill>
                <a:latin typeface="Montserrat-Bold"/>
                <a:cs typeface="Montserrat-Bold"/>
              </a:rPr>
              <a:t>()</a:t>
            </a:r>
            <a:endParaRPr lang="en-US" sz="1200" dirty="0">
              <a:solidFill>
                <a:schemeClr val="tx1"/>
              </a:solidFill>
              <a:latin typeface="Montserrat-Bold"/>
              <a:cs typeface="Montserrat-Bold"/>
            </a:endParaRPr>
          </a:p>
        </p:txBody>
      </p:sp>
      <p:cxnSp>
        <p:nvCxnSpPr>
          <p:cNvPr id="9" name="Straight Arrow Connector 8"/>
          <p:cNvCxnSpPr>
            <a:stCxn id="4" idx="2"/>
            <a:endCxn id="5" idx="0"/>
          </p:cNvCxnSpPr>
          <p:nvPr/>
        </p:nvCxnSpPr>
        <p:spPr>
          <a:xfrm flipH="1">
            <a:off x="2496506" y="960350"/>
            <a:ext cx="2073539" cy="5688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6" idx="0"/>
          </p:cNvCxnSpPr>
          <p:nvPr/>
        </p:nvCxnSpPr>
        <p:spPr>
          <a:xfrm>
            <a:off x="4570045" y="960350"/>
            <a:ext cx="0" cy="5688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2"/>
            <a:endCxn id="7" idx="0"/>
          </p:cNvCxnSpPr>
          <p:nvPr/>
        </p:nvCxnSpPr>
        <p:spPr>
          <a:xfrm>
            <a:off x="4570045" y="960350"/>
            <a:ext cx="2073539" cy="5688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2"/>
            <a:endCxn id="8" idx="0"/>
          </p:cNvCxnSpPr>
          <p:nvPr/>
        </p:nvCxnSpPr>
        <p:spPr>
          <a:xfrm>
            <a:off x="2496506" y="2136034"/>
            <a:ext cx="0" cy="3275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8" idx="3"/>
          </p:cNvCxnSpPr>
          <p:nvPr/>
        </p:nvCxnSpPr>
        <p:spPr>
          <a:xfrm flipH="1">
            <a:off x="3281640" y="2136034"/>
            <a:ext cx="1288405" cy="6310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77017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697769" y="1365614"/>
            <a:ext cx="1891630" cy="878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624230" y="1365614"/>
            <a:ext cx="1891630" cy="878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550691" y="2454267"/>
            <a:ext cx="1891630" cy="878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50691" y="1365614"/>
            <a:ext cx="1891630" cy="878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24230" y="208521"/>
            <a:ext cx="1891630" cy="878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784910" y="353484"/>
            <a:ext cx="1570269" cy="606866"/>
          </a:xfrm>
          <a:prstGeom prst="rect">
            <a:avLst/>
          </a:prstGeom>
          <a:solidFill>
            <a:srgbClr val="ECBC28"/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Montserrat-Bold"/>
                <a:cs typeface="Montserrat-Bold"/>
              </a:rPr>
              <a:t>http://</a:t>
            </a:r>
            <a:r>
              <a:rPr lang="en-US" sz="1200" dirty="0" err="1" smtClean="0">
                <a:solidFill>
                  <a:schemeClr val="tx1"/>
                </a:solidFill>
                <a:latin typeface="Montserrat-Bold"/>
                <a:cs typeface="Montserrat-Bold"/>
              </a:rPr>
              <a:t>service.a</a:t>
            </a:r>
            <a:endParaRPr lang="en-US" sz="1200" dirty="0">
              <a:solidFill>
                <a:schemeClr val="tx1"/>
              </a:solidFill>
              <a:latin typeface="Montserrat-Bold"/>
              <a:cs typeface="Montserrat-Bol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11371" y="1529168"/>
            <a:ext cx="1570269" cy="606866"/>
          </a:xfrm>
          <a:prstGeom prst="rect">
            <a:avLst/>
          </a:prstGeom>
          <a:solidFill>
            <a:srgbClr val="ECBC28"/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Montserrat-Bold"/>
                <a:cs typeface="Montserrat-Bold"/>
              </a:rPr>
              <a:t>http://</a:t>
            </a:r>
            <a:r>
              <a:rPr lang="en-US" sz="1200" dirty="0" err="1" smtClean="0">
                <a:solidFill>
                  <a:schemeClr val="tx1"/>
                </a:solidFill>
                <a:latin typeface="Montserrat-Bold"/>
                <a:cs typeface="Montserrat-Bold"/>
              </a:rPr>
              <a:t>service.b</a:t>
            </a:r>
            <a:endParaRPr lang="en-US" sz="1200" dirty="0">
              <a:solidFill>
                <a:schemeClr val="tx1"/>
              </a:solidFill>
              <a:latin typeface="Montserrat-Bold"/>
              <a:cs typeface="Montserrat-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84910" y="1529168"/>
            <a:ext cx="1570269" cy="606866"/>
          </a:xfrm>
          <a:prstGeom prst="rect">
            <a:avLst/>
          </a:prstGeom>
          <a:solidFill>
            <a:srgbClr val="ECBC28"/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Montserrat-Bold"/>
                <a:cs typeface="Montserrat-Bold"/>
              </a:rPr>
              <a:t>http://</a:t>
            </a:r>
            <a:r>
              <a:rPr lang="en-US" sz="1200" dirty="0" err="1" smtClean="0">
                <a:solidFill>
                  <a:schemeClr val="tx1"/>
                </a:solidFill>
                <a:latin typeface="Montserrat-Bold"/>
                <a:cs typeface="Montserrat-Bold"/>
              </a:rPr>
              <a:t>service.c</a:t>
            </a:r>
            <a:endParaRPr lang="en-US" sz="1200" dirty="0">
              <a:solidFill>
                <a:schemeClr val="tx1"/>
              </a:solidFill>
              <a:latin typeface="Montserrat-Bold"/>
              <a:cs typeface="Montserrat-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58449" y="1529168"/>
            <a:ext cx="1570269" cy="606866"/>
          </a:xfrm>
          <a:prstGeom prst="rect">
            <a:avLst/>
          </a:prstGeom>
          <a:solidFill>
            <a:srgbClr val="ECBC28"/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Montserrat-Bold"/>
                <a:cs typeface="Montserrat-Bold"/>
              </a:rPr>
              <a:t>http://</a:t>
            </a:r>
            <a:r>
              <a:rPr lang="en-US" sz="1200" dirty="0" err="1" smtClean="0">
                <a:solidFill>
                  <a:schemeClr val="tx1"/>
                </a:solidFill>
                <a:latin typeface="Montserrat-Bold"/>
                <a:cs typeface="Montserrat-Bold"/>
              </a:rPr>
              <a:t>service.d</a:t>
            </a:r>
            <a:endParaRPr lang="en-US" sz="1200" dirty="0">
              <a:solidFill>
                <a:schemeClr val="tx1"/>
              </a:solidFill>
              <a:latin typeface="Montserrat-Bold"/>
              <a:cs typeface="Montserrat-Bol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11371" y="2589991"/>
            <a:ext cx="1570269" cy="606866"/>
          </a:xfrm>
          <a:prstGeom prst="rect">
            <a:avLst/>
          </a:prstGeom>
          <a:solidFill>
            <a:srgbClr val="ECBC28"/>
          </a:solidFill>
          <a:ln>
            <a:solidFill>
              <a:srgbClr val="00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Montserrat-Bold"/>
                <a:cs typeface="Montserrat-Bold"/>
              </a:rPr>
              <a:t>http://</a:t>
            </a:r>
            <a:r>
              <a:rPr lang="en-US" sz="1200" dirty="0" err="1" smtClean="0">
                <a:solidFill>
                  <a:schemeClr val="tx1"/>
                </a:solidFill>
                <a:latin typeface="Montserrat-Bold"/>
                <a:cs typeface="Montserrat-Bold"/>
              </a:rPr>
              <a:t>service.e</a:t>
            </a:r>
            <a:endParaRPr lang="en-US" sz="1200" dirty="0">
              <a:solidFill>
                <a:schemeClr val="tx1"/>
              </a:solidFill>
              <a:latin typeface="Montserrat-Bold"/>
              <a:cs typeface="Montserrat-Bold"/>
            </a:endParaRPr>
          </a:p>
        </p:txBody>
      </p:sp>
      <p:cxnSp>
        <p:nvCxnSpPr>
          <p:cNvPr id="9" name="Straight Arrow Connector 8"/>
          <p:cNvCxnSpPr>
            <a:stCxn id="14" idx="2"/>
            <a:endCxn id="16" idx="0"/>
          </p:cNvCxnSpPr>
          <p:nvPr/>
        </p:nvCxnSpPr>
        <p:spPr>
          <a:xfrm flipH="1">
            <a:off x="2496506" y="1086834"/>
            <a:ext cx="2073539" cy="278780"/>
          </a:xfrm>
          <a:prstGeom prst="straightConnector1">
            <a:avLst/>
          </a:prstGeom>
          <a:ln>
            <a:solidFill>
              <a:srgbClr val="ECBC2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4" idx="2"/>
            <a:endCxn id="18" idx="0"/>
          </p:cNvCxnSpPr>
          <p:nvPr/>
        </p:nvCxnSpPr>
        <p:spPr>
          <a:xfrm>
            <a:off x="4570045" y="1086834"/>
            <a:ext cx="0" cy="278780"/>
          </a:xfrm>
          <a:prstGeom prst="straightConnector1">
            <a:avLst/>
          </a:prstGeom>
          <a:ln>
            <a:solidFill>
              <a:srgbClr val="ECBC2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4" idx="2"/>
            <a:endCxn id="19" idx="0"/>
          </p:cNvCxnSpPr>
          <p:nvPr/>
        </p:nvCxnSpPr>
        <p:spPr>
          <a:xfrm>
            <a:off x="4570045" y="1086834"/>
            <a:ext cx="2073539" cy="278780"/>
          </a:xfrm>
          <a:prstGeom prst="straightConnector1">
            <a:avLst/>
          </a:prstGeom>
          <a:ln>
            <a:solidFill>
              <a:srgbClr val="ECBC2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6" idx="2"/>
            <a:endCxn id="17" idx="0"/>
          </p:cNvCxnSpPr>
          <p:nvPr/>
        </p:nvCxnSpPr>
        <p:spPr>
          <a:xfrm>
            <a:off x="2496506" y="2243927"/>
            <a:ext cx="0" cy="210340"/>
          </a:xfrm>
          <a:prstGeom prst="straightConnector1">
            <a:avLst/>
          </a:prstGeom>
          <a:ln>
            <a:solidFill>
              <a:srgbClr val="ECBC2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8" idx="2"/>
            <a:endCxn id="17" idx="3"/>
          </p:cNvCxnSpPr>
          <p:nvPr/>
        </p:nvCxnSpPr>
        <p:spPr>
          <a:xfrm flipH="1">
            <a:off x="3442321" y="2243927"/>
            <a:ext cx="1127724" cy="649497"/>
          </a:xfrm>
          <a:prstGeom prst="straightConnector1">
            <a:avLst/>
          </a:prstGeom>
          <a:ln>
            <a:solidFill>
              <a:srgbClr val="ECBC2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With services, </a:t>
            </a:r>
            <a:r>
              <a:rPr lang="en-US" sz="4000" dirty="0">
                <a:solidFill>
                  <a:schemeClr val="bg1"/>
                </a:solidFill>
                <a:sym typeface="Droid Serif"/>
              </a:rPr>
              <a:t>you 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pass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messages 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between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processes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46768754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gem install rails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Fetching: i18n-0.7.0.gem (100%)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Fetching: json-1.8.3.gem (100%)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Building native extensions.  This could take a while...</a:t>
            </a: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ERROR: Error installing rails:</a:t>
            </a: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ERROR: Failed to build gem native extension.</a:t>
            </a:r>
          </a:p>
          <a:p>
            <a:endParaRPr lang="en-US" sz="2000" dirty="0">
              <a:solidFill>
                <a:srgbClr val="A6251A"/>
              </a:solidFill>
              <a:latin typeface="Consolas"/>
            </a:endParaRPr>
          </a:p>
          <a:p>
            <a:r>
              <a:rPr lang="en-US" sz="2000" dirty="0">
                <a:solidFill>
                  <a:srgbClr val="A6251A"/>
                </a:solidFill>
                <a:latin typeface="Consolas"/>
              </a:rPr>
              <a:t>        /</a:t>
            </a:r>
            <a:r>
              <a:rPr lang="en-US" sz="2000" dirty="0" err="1">
                <a:solidFill>
                  <a:srgbClr val="A6251A"/>
                </a:solidFill>
                <a:latin typeface="Consolas"/>
              </a:rPr>
              <a:t>usr</a:t>
            </a:r>
            <a:r>
              <a:rPr lang="en-US" sz="2000" dirty="0">
                <a:solidFill>
                  <a:srgbClr val="A6251A"/>
                </a:solidFill>
                <a:latin typeface="Consolas"/>
              </a:rPr>
              <a:t>/bin/ruby1.9.1 </a:t>
            </a:r>
            <a:r>
              <a:rPr lang="en-US" sz="2000" dirty="0" err="1">
                <a:solidFill>
                  <a:srgbClr val="A6251A"/>
                </a:solidFill>
                <a:latin typeface="Consolas"/>
              </a:rPr>
              <a:t>extconf.rb</a:t>
            </a:r>
            <a:endParaRPr lang="en-US" sz="2000" dirty="0">
              <a:solidFill>
                <a:srgbClr val="A6251A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creating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Makefile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make</a:t>
            </a:r>
          </a:p>
          <a:p>
            <a:r>
              <a:rPr lang="en-US" sz="2000" dirty="0" err="1">
                <a:solidFill>
                  <a:srgbClr val="F6F6F6"/>
                </a:solidFill>
                <a:latin typeface="Consolas"/>
              </a:rPr>
              <a:t>sh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1: make: not found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9580666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lIns="0" tIns="274320" rIns="0" bIns="91425" anchor="t" anchorCtr="0">
            <a:noAutofit/>
          </a:bodyPr>
          <a:lstStyle/>
          <a:p>
            <a:pPr marL="457200" rtl="0">
              <a:spcBef>
                <a:spcPts val="0"/>
              </a:spcBef>
            </a:pPr>
            <a:r>
              <a:rPr lang="en-US" sz="36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Advantages of services:</a:t>
            </a:r>
          </a:p>
          <a:p>
            <a:pPr marL="457200" rtl="0">
              <a:spcBef>
                <a:spcPts val="0"/>
              </a:spcBef>
            </a:pPr>
            <a:endParaRPr lang="en-US" sz="36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  <a:p>
            <a:pPr marL="12001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Isolation</a:t>
            </a:r>
          </a:p>
          <a:p>
            <a:pPr marL="12001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Technology agnostic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Scalability</a:t>
            </a:r>
          </a:p>
          <a:p>
            <a:pPr marL="1200150" indent="-742950">
              <a:buFont typeface="+mj-lt"/>
              <a:buAutoNum type="arabicPeriod"/>
            </a:pPr>
            <a:endParaRPr lang="en-US" sz="3600" b="1" dirty="0">
              <a:solidFill>
                <a:schemeClr val="bg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4505176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lIns="0" tIns="274320" rIns="0" bIns="91425" anchor="t" anchorCtr="0">
            <a:noAutofit/>
          </a:bodyPr>
          <a:lstStyle/>
          <a:p>
            <a:pPr marL="457200" rtl="0">
              <a:spcBef>
                <a:spcPts val="0"/>
              </a:spcBef>
            </a:pPr>
            <a:r>
              <a:rPr lang="en-US" sz="36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Disadvantages of services:</a:t>
            </a:r>
          </a:p>
          <a:p>
            <a:pPr marL="457200" rtl="0">
              <a:spcBef>
                <a:spcPts val="0"/>
              </a:spcBef>
            </a:pPr>
            <a:endParaRPr lang="en-US" sz="36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Operational overhead</a:t>
            </a:r>
          </a:p>
          <a:p>
            <a:pPr marL="1200150" indent="-742950">
              <a:buFont typeface="+mj-lt"/>
              <a:buAutoNum type="arabicPeriod"/>
            </a:pPr>
            <a:r>
              <a:rPr lang="en-US" sz="3600" b="1" dirty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Performance </a:t>
            </a: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overhead</a:t>
            </a:r>
          </a:p>
          <a:p>
            <a:pPr marL="12001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I</a:t>
            </a:r>
            <a:r>
              <a:rPr lang="en-US" sz="3600" b="1" dirty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/</a:t>
            </a: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O, error handling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Backwards compatibility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Global changes, transactions</a:t>
            </a:r>
            <a:r>
              <a:rPr lang="en-US" sz="3600" b="1" dirty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, </a:t>
            </a: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referential integrity all very hard</a:t>
            </a:r>
          </a:p>
        </p:txBody>
      </p:sp>
    </p:spTree>
    <p:extLst>
      <p:ext uri="{BB962C8B-B14F-4D97-AF65-F5344CB8AC3E}">
        <p14:creationId xmlns:p14="http://schemas.microsoft.com/office/powerpoint/2010/main" val="317027234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96544" y="1250835"/>
            <a:ext cx="8853217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For more info, see: 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  <a:hlinkClick r:id="rId3"/>
              </a:rPr>
              <a:t>Splitting Up a Codebase into Microservices and Artifacts</a:t>
            </a:r>
            <a:endParaRPr lang="en-US" sz="40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1310670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croservices-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21" y="134690"/>
            <a:ext cx="6130558" cy="3899007"/>
          </a:xfrm>
          <a:prstGeom prst="rect">
            <a:avLst/>
          </a:prstGeom>
        </p:spPr>
      </p:pic>
      <p:sp>
        <p:nvSpPr>
          <p:cNvPr id="9" name="Shape 31"/>
          <p:cNvSpPr txBox="1"/>
          <p:nvPr/>
        </p:nvSpPr>
        <p:spPr>
          <a:xfrm>
            <a:off x="0" y="3482716"/>
            <a:ext cx="9144000" cy="1660783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4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For this talk, we’ll use two example </a:t>
            </a:r>
            <a:r>
              <a:rPr lang="en-US" sz="4400" b="1" dirty="0" err="1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microservices</a:t>
            </a:r>
            <a:endParaRPr lang="en-US" sz="4400" b="1" dirty="0" smtClean="0">
              <a:solidFill>
                <a:schemeClr val="tx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4612822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D97552"/>
                </a:solidFill>
                <a:latin typeface="Consolas"/>
              </a:rPr>
              <a:t>require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'</a:t>
            </a:r>
            <a:r>
              <a:rPr lang="en-US" sz="2000" dirty="0" err="1">
                <a:solidFill>
                  <a:srgbClr val="55A433"/>
                </a:solidFill>
                <a:latin typeface="Consolas"/>
              </a:rPr>
              <a:t>sinatra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'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fr-FR" sz="2000" dirty="0" err="1" smtClean="0">
                <a:solidFill>
                  <a:srgbClr val="F6F6F6"/>
                </a:solidFill>
                <a:latin typeface="Consolas"/>
              </a:rPr>
              <a:t>get</a:t>
            </a:r>
            <a:r>
              <a:rPr lang="fr-FR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"/"</a:t>
            </a:r>
            <a:r>
              <a:rPr lang="fr-FR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fr-FR" sz="2000" dirty="0">
                <a:solidFill>
                  <a:srgbClr val="D97552"/>
                </a:solidFill>
                <a:latin typeface="Consolas"/>
              </a:rPr>
              <a:t>do</a:t>
            </a:r>
            <a:endParaRPr lang="fr-FR" sz="2000" dirty="0">
              <a:solidFill>
                <a:srgbClr val="F6F6F6"/>
              </a:solidFill>
              <a:latin typeface="Consolas"/>
            </a:endParaRPr>
          </a:p>
          <a:p>
            <a:r>
              <a:rPr lang="fr-FR" sz="20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"Hello, World!"</a:t>
            </a:r>
            <a:endParaRPr lang="fr-FR" sz="2000" dirty="0">
              <a:solidFill>
                <a:srgbClr val="F6F6F6"/>
              </a:solidFill>
              <a:latin typeface="Consolas"/>
            </a:endParaRPr>
          </a:p>
          <a:p>
            <a:r>
              <a:rPr lang="fr-FR" sz="2000" dirty="0">
                <a:solidFill>
                  <a:srgbClr val="D97552"/>
                </a:solidFill>
                <a:latin typeface="Consolas"/>
              </a:rPr>
              <a:t>end</a:t>
            </a:r>
            <a:endParaRPr lang="fr-FR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A </a:t>
            </a:r>
            <a:r>
              <a:rPr lang="en-US" sz="4000" dirty="0" err="1" smtClean="0">
                <a:solidFill>
                  <a:srgbClr val="ECBC28"/>
                </a:solidFill>
                <a:sym typeface="Droid Serif"/>
              </a:rPr>
              <a:t>sinatra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 backend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that returns “Hello, World”</a:t>
            </a:r>
            <a:endParaRPr lang="en" sz="4000" dirty="0">
              <a:solidFill>
                <a:schemeClr val="bg1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16825131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D97552"/>
                </a:solidFill>
                <a:latin typeface="Consolas"/>
              </a:rPr>
              <a:t>class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ApplicationController</a:t>
            </a:r>
            <a:r>
              <a:rPr lang="en-US" sz="2000" i="1" dirty="0">
                <a:solidFill>
                  <a:srgbClr val="884923"/>
                </a:solidFill>
                <a:latin typeface="Consolas-Italic"/>
              </a:rPr>
              <a:t> &lt; </a:t>
            </a:r>
            <a:r>
              <a:rPr lang="en-US" sz="2000" i="1" dirty="0" err="1">
                <a:solidFill>
                  <a:srgbClr val="884923"/>
                </a:solidFill>
                <a:latin typeface="Consolas-Italic"/>
              </a:rPr>
              <a:t>ActionController</a:t>
            </a:r>
            <a:r>
              <a:rPr lang="en-US" sz="2000" i="1" dirty="0">
                <a:solidFill>
                  <a:srgbClr val="884923"/>
                </a:solidFill>
                <a:latin typeface="Consolas-Italic"/>
              </a:rPr>
              <a:t>::</a:t>
            </a:r>
            <a:r>
              <a:rPr lang="en-US" sz="2000" i="1" dirty="0" smtClean="0">
                <a:solidFill>
                  <a:srgbClr val="884923"/>
                </a:solidFill>
                <a:latin typeface="Consolas-Italic"/>
              </a:rPr>
              <a:t>Base</a:t>
            </a:r>
            <a:endParaRPr lang="en-US" sz="2000" dirty="0" smtClean="0">
              <a:solidFill>
                <a:srgbClr val="D97552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D97552"/>
                </a:solidFill>
                <a:latin typeface="Consolas"/>
              </a:rPr>
              <a:t>  </a:t>
            </a:r>
            <a:r>
              <a:rPr lang="en-US" sz="2000" dirty="0" err="1" smtClean="0">
                <a:solidFill>
                  <a:srgbClr val="D97552"/>
                </a:solidFill>
                <a:latin typeface="Consolas"/>
              </a:rPr>
              <a:t>def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78ADFF"/>
                </a:solidFill>
                <a:latin typeface="Consolas"/>
              </a:rPr>
              <a:t>index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url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D97552"/>
                </a:solidFill>
                <a:latin typeface="Consolas"/>
              </a:rPr>
              <a:t>=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err="1">
                <a:solidFill>
                  <a:srgbClr val="89708B"/>
                </a:solidFill>
                <a:latin typeface="Consolas"/>
              </a:rPr>
              <a:t>URI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.parse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(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backend_addr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)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req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D97552"/>
                </a:solidFill>
                <a:latin typeface="Consolas"/>
              </a:rPr>
              <a:t>=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89708B"/>
                </a:solidFill>
                <a:latin typeface="Consolas"/>
              </a:rPr>
              <a:t>Net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::</a:t>
            </a:r>
            <a:r>
              <a:rPr lang="en-US" sz="2000" dirty="0">
                <a:solidFill>
                  <a:srgbClr val="89708B"/>
                </a:solidFill>
                <a:latin typeface="Consolas"/>
              </a:rPr>
              <a:t>HTTP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::</a:t>
            </a:r>
            <a:r>
              <a:rPr lang="en-US" sz="2000" dirty="0" err="1">
                <a:solidFill>
                  <a:srgbClr val="89708B"/>
                </a:solidFill>
                <a:latin typeface="Consolas"/>
              </a:rPr>
              <a:t>Get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.</a:t>
            </a:r>
            <a:r>
              <a:rPr lang="en-US" sz="2000" dirty="0" err="1">
                <a:solidFill>
                  <a:srgbClr val="D97552"/>
                </a:solidFill>
                <a:latin typeface="Consolas"/>
              </a:rPr>
              <a:t>new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(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url.to_s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)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res </a:t>
            </a:r>
            <a:r>
              <a:rPr lang="en-US" sz="2000" dirty="0">
                <a:solidFill>
                  <a:srgbClr val="D97552"/>
                </a:solidFill>
                <a:latin typeface="Consolas"/>
              </a:rPr>
              <a:t>=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89708B"/>
                </a:solidFill>
                <a:latin typeface="Consolas"/>
              </a:rPr>
              <a:t>Net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::</a:t>
            </a:r>
            <a:r>
              <a:rPr lang="en-US" sz="2000" dirty="0" err="1">
                <a:solidFill>
                  <a:srgbClr val="89708B"/>
                </a:solidFill>
                <a:latin typeface="Consolas"/>
              </a:rPr>
              <a:t>HTTP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.start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(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url.host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,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url.port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) {|</a:t>
            </a:r>
            <a:r>
              <a:rPr lang="en-US" sz="2000" dirty="0">
                <a:solidFill>
                  <a:srgbClr val="3170DC"/>
                </a:solidFill>
                <a:latin typeface="Consolas"/>
              </a:rPr>
              <a:t>http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|</a:t>
            </a: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http.request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(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req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)</a:t>
            </a:r>
          </a:p>
          <a:p>
            <a:r>
              <a:rPr lang="de-DE" sz="20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de-DE" sz="2000" dirty="0" smtClean="0">
                <a:solidFill>
                  <a:srgbClr val="F6F6F6"/>
                </a:solidFill>
                <a:latin typeface="Consolas"/>
              </a:rPr>
              <a:t>  }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r>
              <a:rPr lang="de-DE" sz="20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de-DE" sz="2000" dirty="0" smtClean="0">
                <a:solidFill>
                  <a:srgbClr val="F6F6F6"/>
                </a:solidFill>
                <a:latin typeface="Consolas"/>
              </a:rPr>
              <a:t>  </a:t>
            </a:r>
            <a:r>
              <a:rPr lang="de-DE" sz="2000" dirty="0" smtClean="0">
                <a:solidFill>
                  <a:srgbClr val="3170DC"/>
                </a:solidFill>
                <a:latin typeface="Consolas"/>
              </a:rPr>
              <a:t>@</a:t>
            </a:r>
            <a:r>
              <a:rPr lang="de-DE" sz="2000" dirty="0" err="1">
                <a:solidFill>
                  <a:srgbClr val="3170DC"/>
                </a:solidFill>
                <a:latin typeface="Consolas"/>
              </a:rPr>
              <a:t>text</a:t>
            </a:r>
            <a:r>
              <a:rPr lang="de-DE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de-DE" sz="2000" dirty="0">
                <a:solidFill>
                  <a:srgbClr val="D97552"/>
                </a:solidFill>
                <a:latin typeface="Consolas"/>
              </a:rPr>
              <a:t>=</a:t>
            </a:r>
            <a:r>
              <a:rPr lang="de-DE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de-DE" sz="2000" dirty="0" err="1">
                <a:solidFill>
                  <a:srgbClr val="F6F6F6"/>
                </a:solidFill>
                <a:latin typeface="Consolas"/>
              </a:rPr>
              <a:t>res.body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r>
              <a:rPr lang="de-DE" sz="2000" dirty="0" smtClean="0">
                <a:solidFill>
                  <a:srgbClr val="D97552"/>
                </a:solidFill>
                <a:latin typeface="Consolas"/>
              </a:rPr>
              <a:t>  end</a:t>
            </a:r>
          </a:p>
          <a:p>
            <a:r>
              <a:rPr lang="de-DE" sz="2000" dirty="0">
                <a:solidFill>
                  <a:srgbClr val="D97552"/>
                </a:solidFill>
                <a:latin typeface="Consolas"/>
              </a:rPr>
              <a:t>end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endParaRPr lang="de-DE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A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rails frontend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that calls the </a:t>
            </a:r>
            <a:r>
              <a:rPr lang="en-US" sz="4000" dirty="0" err="1" smtClean="0">
                <a:solidFill>
                  <a:schemeClr val="bg1"/>
                </a:solidFill>
                <a:sym typeface="Droid Serif"/>
              </a:rPr>
              <a:t>sinatra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backend</a:t>
            </a:r>
            <a:endParaRPr lang="en" sz="4000" dirty="0">
              <a:solidFill>
                <a:schemeClr val="bg1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83943944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78ADFF"/>
                </a:solidFill>
                <a:latin typeface="Consolas"/>
              </a:rPr>
              <a:t>&lt;h1&gt;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Rails Frontend</a:t>
            </a:r>
            <a:r>
              <a:rPr lang="en-US" sz="2000" dirty="0">
                <a:solidFill>
                  <a:srgbClr val="78ADFF"/>
                </a:solidFill>
                <a:latin typeface="Consolas"/>
              </a:rPr>
              <a:t>&lt;/h1&gt;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hr-HR" sz="2000" dirty="0">
                <a:solidFill>
                  <a:srgbClr val="78ADFF"/>
                </a:solidFill>
                <a:latin typeface="Consolas"/>
              </a:rPr>
              <a:t>&lt;p&gt;</a:t>
            </a:r>
            <a:endParaRPr lang="hr-HR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Response from the backend: </a:t>
            </a:r>
            <a:r>
              <a:rPr lang="en-US" sz="2000" dirty="0">
                <a:solidFill>
                  <a:srgbClr val="D8BA76"/>
                </a:solidFill>
                <a:latin typeface="Consolas"/>
              </a:rPr>
              <a:t>&lt;strong&gt;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&lt;%= </a:t>
            </a:r>
            <a:r>
              <a:rPr lang="en-US" sz="2000" dirty="0">
                <a:solidFill>
                  <a:srgbClr val="3170DC"/>
                </a:solidFill>
                <a:latin typeface="Consolas"/>
              </a:rPr>
              <a:t>@text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%&gt;</a:t>
            </a:r>
            <a:r>
              <a:rPr lang="en-US" sz="2000" dirty="0">
                <a:solidFill>
                  <a:srgbClr val="D8BA76"/>
                </a:solidFill>
                <a:latin typeface="Consolas"/>
              </a:rPr>
              <a:t>&lt;/strong&gt;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78ADFF"/>
                </a:solidFill>
                <a:latin typeface="Consolas"/>
              </a:rPr>
              <a:t>&lt;/p&gt;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And renders the response as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HTML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07304941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inding-roa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73" y="-10671"/>
            <a:ext cx="9204490" cy="51541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hape 37"/>
          <p:cNvSpPr txBox="1"/>
          <p:nvPr/>
        </p:nvSpPr>
        <p:spPr>
          <a:xfrm>
            <a:off x="-10673" y="1012227"/>
            <a:ext cx="9204491" cy="4159385"/>
          </a:xfrm>
          <a:prstGeom prst="rect">
            <a:avLst/>
          </a:prstGeom>
          <a:noFill/>
          <a:ln>
            <a:noFill/>
          </a:ln>
        </p:spPr>
        <p:txBody>
          <a:bodyPr lIns="91425" tIns="91440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olidFill>
                  <a:schemeClr val="bg2"/>
                </a:solidFill>
                <a:sym typeface="Droid Serif"/>
              </a:rPr>
              <a:t>Microservices</a:t>
            </a:r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olidFill>
                  <a:schemeClr val="bg1"/>
                </a:solidFill>
                <a:sym typeface="Droid Serif"/>
              </a:rPr>
              <a:t>Docker</a:t>
            </a:r>
            <a:endParaRPr lang="en-US" sz="3600" dirty="0" smtClean="0">
              <a:solidFill>
                <a:schemeClr val="bg1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olidFill>
                  <a:schemeClr val="bg2"/>
                </a:solidFill>
                <a:sym typeface="Droid Serif"/>
              </a:rPr>
              <a:t>Terraform</a:t>
            </a:r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smtClean="0">
                <a:solidFill>
                  <a:schemeClr val="bg2"/>
                </a:solidFill>
                <a:sym typeface="Droid Serif"/>
              </a:rPr>
              <a:t>ECS</a:t>
            </a:r>
          </a:p>
          <a:p>
            <a:pPr marL="1280160" indent="-914400">
              <a:buFont typeface="+mj-lt"/>
              <a:buAutoNum type="arabicPeriod"/>
            </a:pPr>
            <a:r>
              <a:rPr lang="en-US" sz="3600" dirty="0" smtClean="0">
                <a:solidFill>
                  <a:schemeClr val="bg2"/>
                </a:solidFill>
                <a:sym typeface="Droid Serif"/>
              </a:rPr>
              <a:t>Recap</a:t>
            </a:r>
          </a:p>
          <a:p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endParaRPr lang="en-US" sz="3600" dirty="0" smtClean="0">
              <a:solidFill>
                <a:schemeClr val="bg2"/>
              </a:solidFill>
              <a:sym typeface="Droid Serif"/>
            </a:endParaRPr>
          </a:p>
        </p:txBody>
      </p:sp>
      <p:sp>
        <p:nvSpPr>
          <p:cNvPr id="4" name="Shape 114"/>
          <p:cNvSpPr txBox="1"/>
          <p:nvPr/>
        </p:nvSpPr>
        <p:spPr>
          <a:xfrm>
            <a:off x="309517" y="-10671"/>
            <a:ext cx="6777286" cy="12485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0" b="1" dirty="0" smtClean="0">
                <a:solidFill>
                  <a:srgbClr val="FED136"/>
                </a:solidFill>
                <a:latin typeface="Montserrat"/>
                <a:ea typeface="Montserrat"/>
                <a:cs typeface="Montserrat"/>
                <a:sym typeface="Montserrat"/>
              </a:rPr>
              <a:t>Outline</a:t>
            </a:r>
            <a:endParaRPr lang="en" sz="6000" b="1" u="sng" dirty="0">
              <a:solidFill>
                <a:srgbClr val="FED1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1581954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96544" y="1250835"/>
            <a:ext cx="8853217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err="1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Docker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allows you to build and run code in </a:t>
            </a: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58360630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96544" y="1250835"/>
            <a:ext cx="8853217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Containers are like </a:t>
            </a: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lightweight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Virtual Machines (VMs)</a:t>
            </a:r>
            <a:endParaRPr lang="en-US" sz="40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4329446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"/>
          <p:cNvSpPr txBox="1"/>
          <p:nvPr/>
        </p:nvSpPr>
        <p:spPr>
          <a:xfrm>
            <a:off x="0" y="4252550"/>
            <a:ext cx="9144000" cy="890948"/>
          </a:xfrm>
          <a:prstGeom prst="rect">
            <a:avLst/>
          </a:prstGeom>
          <a:noFill/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Ah, I just need to install make</a:t>
            </a:r>
          </a:p>
        </p:txBody>
      </p:sp>
      <p:pic>
        <p:nvPicPr>
          <p:cNvPr id="5" name="Picture 4" descr="rage-face-naiv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878" y="398084"/>
            <a:ext cx="3566245" cy="363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51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7"/>
          <p:cNvSpPr txBox="1"/>
          <p:nvPr/>
        </p:nvSpPr>
        <p:spPr>
          <a:xfrm>
            <a:off x="-10624" y="3784958"/>
            <a:ext cx="9154624" cy="135854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  <a:sym typeface="Droid Serif"/>
              </a:rPr>
              <a:t>VMs virtualize the </a:t>
            </a:r>
            <a:r>
              <a:rPr lang="en-US" sz="3200" dirty="0" smtClean="0">
                <a:solidFill>
                  <a:srgbClr val="ECBC28"/>
                </a:solidFill>
                <a:sym typeface="Droid Serif"/>
              </a:rPr>
              <a:t>hardware</a:t>
            </a:r>
            <a:r>
              <a:rPr lang="en-US" sz="3200" dirty="0" smtClean="0">
                <a:solidFill>
                  <a:schemeClr val="bg1"/>
                </a:solidFill>
                <a:sym typeface="Droid Serif"/>
              </a:rPr>
              <a:t> and run an entire guest OS on top of the host OS</a:t>
            </a:r>
            <a:endParaRPr lang="en" sz="3200" dirty="0">
              <a:solidFill>
                <a:srgbClr val="ECBC28"/>
              </a:solidFill>
              <a:sym typeface="Droid Serif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0731" y="102335"/>
            <a:ext cx="1166560" cy="20276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VM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0731" y="3554373"/>
            <a:ext cx="3689822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Hardware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30731" y="3105735"/>
            <a:ext cx="3689822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Host OS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30731" y="2651521"/>
            <a:ext cx="3689822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Host User Space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0731" y="2202885"/>
            <a:ext cx="3689822" cy="379127"/>
          </a:xfrm>
          <a:prstGeom prst="rect">
            <a:avLst/>
          </a:prstGeom>
          <a:solidFill>
            <a:srgbClr val="ECBC28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Virtual Machine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07896" y="1670226"/>
            <a:ext cx="1023189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Virtualized hardware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07896" y="1218233"/>
            <a:ext cx="102318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Guest OS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07896" y="775519"/>
            <a:ext cx="102318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Guest </a:t>
            </a:r>
            <a:r>
              <a:rPr lang="en-US" sz="1000" dirty="0" smtClean="0">
                <a:solidFill>
                  <a:schemeClr val="tx1"/>
                </a:solidFill>
                <a:effectLst/>
              </a:rPr>
              <a:t>User Space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07896" y="326883"/>
            <a:ext cx="102318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89504" y="102335"/>
            <a:ext cx="1166560" cy="20276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VM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866669" y="1670226"/>
            <a:ext cx="1023189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Virtualized hardware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866669" y="1218233"/>
            <a:ext cx="102318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Guest OS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66669" y="775519"/>
            <a:ext cx="102318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Guest </a:t>
            </a:r>
            <a:r>
              <a:rPr lang="en-US" sz="1000" dirty="0" smtClean="0">
                <a:solidFill>
                  <a:schemeClr val="tx1"/>
                </a:solidFill>
                <a:effectLst/>
              </a:rPr>
              <a:t>User Space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866669" y="326883"/>
            <a:ext cx="102318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053993" y="102335"/>
            <a:ext cx="1166560" cy="20198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VM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131158" y="1662426"/>
            <a:ext cx="1023189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Virtualized hardware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131158" y="1210433"/>
            <a:ext cx="102318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Guest OS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131158" y="767719"/>
            <a:ext cx="102318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Guest </a:t>
            </a:r>
            <a:r>
              <a:rPr lang="en-US" sz="1000" dirty="0" smtClean="0">
                <a:solidFill>
                  <a:schemeClr val="tx1"/>
                </a:solidFill>
                <a:effectLst/>
              </a:rPr>
              <a:t>User Space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131158" y="319083"/>
            <a:ext cx="102318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2632068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7"/>
          <p:cNvSpPr txBox="1"/>
          <p:nvPr/>
        </p:nvSpPr>
        <p:spPr>
          <a:xfrm>
            <a:off x="-10624" y="3784958"/>
            <a:ext cx="9154624" cy="135854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  <a:sym typeface="Droid Serif"/>
              </a:rPr>
              <a:t>This provides good isolation, but lots of CPU, memory, disk, &amp; startup </a:t>
            </a:r>
            <a:r>
              <a:rPr lang="en-US" sz="3200" dirty="0" smtClean="0">
                <a:solidFill>
                  <a:srgbClr val="ECBC28"/>
                </a:solidFill>
                <a:sym typeface="Droid Serif"/>
              </a:rPr>
              <a:t>overhead</a:t>
            </a:r>
            <a:endParaRPr lang="en" sz="3200" dirty="0">
              <a:solidFill>
                <a:srgbClr val="ECBC28"/>
              </a:solidFill>
              <a:sym typeface="Droid Serif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0731" y="102335"/>
            <a:ext cx="1166560" cy="20276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VM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30731" y="3554373"/>
            <a:ext cx="3689822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Hardware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30731" y="3105735"/>
            <a:ext cx="3689822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Host OS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0731" y="2651521"/>
            <a:ext cx="3689822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Host User Space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30731" y="2202885"/>
            <a:ext cx="3689822" cy="379127"/>
          </a:xfrm>
          <a:prstGeom prst="rect">
            <a:avLst/>
          </a:prstGeom>
          <a:solidFill>
            <a:srgbClr val="ECBC28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Virtual Machine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07896" y="1670226"/>
            <a:ext cx="1023189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Virtualized hardware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07896" y="1218233"/>
            <a:ext cx="102318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Guest OS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07896" y="775519"/>
            <a:ext cx="102318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Guest </a:t>
            </a:r>
            <a:r>
              <a:rPr lang="en-US" sz="1000" dirty="0" smtClean="0">
                <a:solidFill>
                  <a:schemeClr val="tx1"/>
                </a:solidFill>
                <a:effectLst/>
              </a:rPr>
              <a:t>User Space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07896" y="326883"/>
            <a:ext cx="102318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789504" y="102335"/>
            <a:ext cx="1166560" cy="20276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VM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866669" y="1670226"/>
            <a:ext cx="1023189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Virtualized hardware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66669" y="1218233"/>
            <a:ext cx="102318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Guest OS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866669" y="775519"/>
            <a:ext cx="102318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Guest </a:t>
            </a:r>
            <a:r>
              <a:rPr lang="en-US" sz="1000" dirty="0" smtClean="0">
                <a:solidFill>
                  <a:schemeClr val="tx1"/>
                </a:solidFill>
                <a:effectLst/>
              </a:rPr>
              <a:t>User Space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866669" y="326883"/>
            <a:ext cx="102318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053993" y="102335"/>
            <a:ext cx="1166560" cy="20198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VM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131158" y="1662426"/>
            <a:ext cx="1023189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Virtualized hardware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131158" y="1210433"/>
            <a:ext cx="102318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Guest OS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131158" y="767719"/>
            <a:ext cx="102318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Guest </a:t>
            </a:r>
            <a:r>
              <a:rPr lang="en-US" sz="1000" dirty="0" smtClean="0">
                <a:solidFill>
                  <a:schemeClr val="tx1"/>
                </a:solidFill>
                <a:effectLst/>
              </a:rPr>
              <a:t>User Space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131158" y="319083"/>
            <a:ext cx="102318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7600079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7"/>
          <p:cNvSpPr txBox="1"/>
          <p:nvPr/>
        </p:nvSpPr>
        <p:spPr>
          <a:xfrm>
            <a:off x="-10624" y="3784958"/>
            <a:ext cx="9154624" cy="135854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  <a:sym typeface="Droid Serif"/>
              </a:rPr>
              <a:t>Containers virtualize </a:t>
            </a:r>
            <a:r>
              <a:rPr lang="en-US" sz="3200" dirty="0" smtClean="0">
                <a:solidFill>
                  <a:srgbClr val="ECBC28"/>
                </a:solidFill>
                <a:sym typeface="Droid Serif"/>
              </a:rPr>
              <a:t>User Space </a:t>
            </a:r>
            <a:r>
              <a:rPr lang="en-US" sz="3200" dirty="0" smtClean="0">
                <a:solidFill>
                  <a:schemeClr val="bg1"/>
                </a:solidFill>
                <a:sym typeface="Droid Serif"/>
              </a:rPr>
              <a:t>(shared memory, processes, mount, network) </a:t>
            </a:r>
            <a:endParaRPr lang="en" sz="3200" dirty="0">
              <a:solidFill>
                <a:srgbClr val="ECBC28"/>
              </a:solidFill>
              <a:sym typeface="Droid Serif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52044" y="875709"/>
            <a:ext cx="1166560" cy="1246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Container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30731" y="102335"/>
            <a:ext cx="1166560" cy="20276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VM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30731" y="3554373"/>
            <a:ext cx="3689822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Hardware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30731" y="3105735"/>
            <a:ext cx="3689822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Host OS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30731" y="2651521"/>
            <a:ext cx="3689822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Host User Space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30731" y="2202885"/>
            <a:ext cx="3689822" cy="379127"/>
          </a:xfrm>
          <a:prstGeom prst="rect">
            <a:avLst/>
          </a:prstGeom>
          <a:solidFill>
            <a:srgbClr val="ECBC28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Virtual Machine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07896" y="1670226"/>
            <a:ext cx="1023189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Virtualized hardware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07896" y="1218233"/>
            <a:ext cx="102318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Guest OS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07896" y="775519"/>
            <a:ext cx="102318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Guest </a:t>
            </a:r>
            <a:r>
              <a:rPr lang="en-US" sz="1000" dirty="0" smtClean="0">
                <a:solidFill>
                  <a:schemeClr val="tx1"/>
                </a:solidFill>
                <a:effectLst/>
              </a:rPr>
              <a:t>User Space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07896" y="326883"/>
            <a:ext cx="102318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752044" y="3554373"/>
            <a:ext cx="3689822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Hardware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752044" y="3105735"/>
            <a:ext cx="3689822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Host OS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752044" y="2651521"/>
            <a:ext cx="3689822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Host User Space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752044" y="2202885"/>
            <a:ext cx="3689822" cy="379127"/>
          </a:xfrm>
          <a:prstGeom prst="rect">
            <a:avLst/>
          </a:prstGeom>
          <a:solidFill>
            <a:srgbClr val="ECBC28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Container Engine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821026" y="1662426"/>
            <a:ext cx="1023189" cy="379127"/>
          </a:xfrm>
          <a:prstGeom prst="rect">
            <a:avLst/>
          </a:prstGeom>
          <a:solidFill>
            <a:srgbClr val="9ACAD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Virtualized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User Space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789504" y="102335"/>
            <a:ext cx="1166560" cy="20276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VM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866669" y="1670226"/>
            <a:ext cx="1023189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Virtualized hardware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866669" y="1218233"/>
            <a:ext cx="102318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Guest OS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866669" y="775519"/>
            <a:ext cx="102318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Guest </a:t>
            </a:r>
            <a:r>
              <a:rPr lang="en-US" sz="1000" dirty="0" smtClean="0">
                <a:solidFill>
                  <a:schemeClr val="tx1"/>
                </a:solidFill>
                <a:effectLst/>
              </a:rPr>
              <a:t>User Space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866669" y="326883"/>
            <a:ext cx="102318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053993" y="102335"/>
            <a:ext cx="1166560" cy="20198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VM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131158" y="1662426"/>
            <a:ext cx="1023189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Virtualized hardware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131158" y="1210433"/>
            <a:ext cx="102318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Guest OS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131158" y="767719"/>
            <a:ext cx="102318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Guest </a:t>
            </a:r>
            <a:r>
              <a:rPr lang="en-US" sz="1000" dirty="0" smtClean="0">
                <a:solidFill>
                  <a:schemeClr val="tx1"/>
                </a:solidFill>
                <a:effectLst/>
              </a:rPr>
              <a:t>User Space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131158" y="319083"/>
            <a:ext cx="102318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821026" y="1210433"/>
            <a:ext cx="102318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014672" y="875709"/>
            <a:ext cx="1166560" cy="1246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Container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083654" y="1662426"/>
            <a:ext cx="1023189" cy="379127"/>
          </a:xfrm>
          <a:prstGeom prst="rect">
            <a:avLst/>
          </a:prstGeom>
          <a:solidFill>
            <a:srgbClr val="9ACAD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Virtualized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User Space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083654" y="1210433"/>
            <a:ext cx="102318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7275306" y="875709"/>
            <a:ext cx="1166560" cy="1246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Container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344288" y="1662426"/>
            <a:ext cx="1023189" cy="379127"/>
          </a:xfrm>
          <a:prstGeom prst="rect">
            <a:avLst/>
          </a:prstGeom>
          <a:solidFill>
            <a:srgbClr val="9ACAD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Virtualized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User Space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344288" y="1210433"/>
            <a:ext cx="102318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6626908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752044" y="875709"/>
            <a:ext cx="1166560" cy="1246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Container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0731" y="102335"/>
            <a:ext cx="1166560" cy="20276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VM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0731" y="3554373"/>
            <a:ext cx="3689822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Hardware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0731" y="3105735"/>
            <a:ext cx="3689822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Host OS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0731" y="2651521"/>
            <a:ext cx="3689822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Host User Space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0731" y="2202885"/>
            <a:ext cx="3689822" cy="379127"/>
          </a:xfrm>
          <a:prstGeom prst="rect">
            <a:avLst/>
          </a:prstGeom>
          <a:solidFill>
            <a:srgbClr val="ECBC28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Virtual Machine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7896" y="1670226"/>
            <a:ext cx="1023189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Virtualized hardware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07896" y="1218233"/>
            <a:ext cx="102318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Guest OS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07896" y="775519"/>
            <a:ext cx="102318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Guest </a:t>
            </a:r>
            <a:r>
              <a:rPr lang="en-US" sz="1000" dirty="0" smtClean="0">
                <a:solidFill>
                  <a:schemeClr val="tx1"/>
                </a:solidFill>
                <a:effectLst/>
              </a:rPr>
              <a:t>User Space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7896" y="326883"/>
            <a:ext cx="102318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752044" y="3554373"/>
            <a:ext cx="3689822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Hardware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52044" y="3105735"/>
            <a:ext cx="3689822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Host OS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752044" y="2651521"/>
            <a:ext cx="3689822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Host User Space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752044" y="2202885"/>
            <a:ext cx="3689822" cy="379127"/>
          </a:xfrm>
          <a:prstGeom prst="rect">
            <a:avLst/>
          </a:prstGeom>
          <a:solidFill>
            <a:srgbClr val="ECBC28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/>
              </a:rPr>
              <a:t>Container Engine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821026" y="1662426"/>
            <a:ext cx="1023189" cy="379127"/>
          </a:xfrm>
          <a:prstGeom prst="rect">
            <a:avLst/>
          </a:prstGeom>
          <a:solidFill>
            <a:srgbClr val="9ACAD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Virtualized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User Space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89504" y="102335"/>
            <a:ext cx="1166560" cy="20276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VM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866669" y="1670226"/>
            <a:ext cx="1023189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Virtualized hardware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66669" y="1218233"/>
            <a:ext cx="102318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Guest OS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866669" y="775519"/>
            <a:ext cx="102318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Guest </a:t>
            </a:r>
            <a:r>
              <a:rPr lang="en-US" sz="1000" dirty="0" smtClean="0">
                <a:solidFill>
                  <a:schemeClr val="tx1"/>
                </a:solidFill>
                <a:effectLst/>
              </a:rPr>
              <a:t>User Space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866669" y="326883"/>
            <a:ext cx="102318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053993" y="102335"/>
            <a:ext cx="1166560" cy="20198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VM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131158" y="1662426"/>
            <a:ext cx="1023189" cy="379127"/>
          </a:xfrm>
          <a:prstGeom prst="rect">
            <a:avLst/>
          </a:prstGeom>
          <a:solidFill>
            <a:srgbClr val="C4AFA7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Virtualized hardware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131158" y="1210433"/>
            <a:ext cx="102318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Guest OS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131158" y="767719"/>
            <a:ext cx="1023189" cy="3791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Guest </a:t>
            </a:r>
            <a:r>
              <a:rPr lang="en-US" sz="1000" dirty="0" smtClean="0">
                <a:solidFill>
                  <a:schemeClr val="tx1"/>
                </a:solidFill>
                <a:effectLst/>
              </a:rPr>
              <a:t>User Space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131158" y="319083"/>
            <a:ext cx="102318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821026" y="1210433"/>
            <a:ext cx="102318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014672" y="875709"/>
            <a:ext cx="1166560" cy="1246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Container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083654" y="1662426"/>
            <a:ext cx="1023189" cy="379127"/>
          </a:xfrm>
          <a:prstGeom prst="rect">
            <a:avLst/>
          </a:prstGeom>
          <a:solidFill>
            <a:srgbClr val="9ACAD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Virtualized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User Space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083654" y="1210433"/>
            <a:ext cx="102318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275306" y="875709"/>
            <a:ext cx="1166560" cy="1246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Container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344288" y="1662426"/>
            <a:ext cx="1023189" cy="379127"/>
          </a:xfrm>
          <a:prstGeom prst="rect">
            <a:avLst/>
          </a:prstGeom>
          <a:solidFill>
            <a:srgbClr val="9ACAD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Virtualized 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User Space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344288" y="1210433"/>
            <a:ext cx="1023189" cy="3791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  <a:effectLst/>
              </a:rPr>
              <a:t>App</a:t>
            </a:r>
            <a:endParaRPr lang="en-US" sz="1000" dirty="0">
              <a:solidFill>
                <a:schemeClr val="tx1"/>
              </a:solidFill>
              <a:effectLst/>
            </a:endParaRPr>
          </a:p>
        </p:txBody>
      </p:sp>
      <p:sp>
        <p:nvSpPr>
          <p:cNvPr id="64" name="Shape 37"/>
          <p:cNvSpPr txBox="1"/>
          <p:nvPr/>
        </p:nvSpPr>
        <p:spPr>
          <a:xfrm>
            <a:off x="-10624" y="3784958"/>
            <a:ext cx="9154624" cy="135854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  <a:sym typeface="Droid Serif"/>
              </a:rPr>
              <a:t>Isolation isn’t as good but </a:t>
            </a:r>
            <a:r>
              <a:rPr lang="en-US" sz="3200" dirty="0" smtClean="0">
                <a:solidFill>
                  <a:srgbClr val="ECBC28"/>
                </a:solidFill>
                <a:sym typeface="Droid Serif"/>
              </a:rPr>
              <a:t>much less </a:t>
            </a:r>
            <a:r>
              <a:rPr lang="en-US" sz="3200" dirty="0" smtClean="0">
                <a:solidFill>
                  <a:schemeClr val="bg1"/>
                </a:solidFill>
                <a:sym typeface="Droid Serif"/>
              </a:rPr>
              <a:t>CPU, memory, disk, startup overhead</a:t>
            </a:r>
            <a:endParaRPr lang="en" sz="32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64986563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0DF500"/>
                </a:solidFill>
                <a:latin typeface="Consolas"/>
              </a:rPr>
              <a:t>&gt; </a:t>
            </a:r>
            <a:r>
              <a:rPr lang="en-US" sz="2000" dirty="0" err="1" smtClean="0">
                <a:solidFill>
                  <a:srgbClr val="0DF500"/>
                </a:solidFill>
                <a:latin typeface="Consolas"/>
              </a:rPr>
              <a:t>docker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0DF500"/>
                </a:solidFill>
                <a:latin typeface="Consolas"/>
              </a:rPr>
              <a:t>run 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–it </a:t>
            </a:r>
            <a:r>
              <a:rPr lang="en-US" sz="2000" dirty="0" err="1" smtClean="0">
                <a:solidFill>
                  <a:srgbClr val="0DF500"/>
                </a:solidFill>
                <a:latin typeface="Consolas"/>
              </a:rPr>
              <a:t>ubuntu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 bash</a:t>
            </a:r>
          </a:p>
          <a:p>
            <a:endParaRPr lang="en-US" sz="2000" dirty="0" smtClean="0">
              <a:solidFill>
                <a:srgbClr val="0DF500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root@12345:</a:t>
            </a:r>
            <a:r>
              <a:rPr lang="en-US" sz="2000" dirty="0">
                <a:solidFill>
                  <a:srgbClr val="0DF500"/>
                </a:solidFill>
                <a:latin typeface="Consolas"/>
              </a:rPr>
              <a:t>/# echo "I'm 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in $(cat </a:t>
            </a:r>
            <a:r>
              <a:rPr lang="en-US" sz="2000" dirty="0">
                <a:solidFill>
                  <a:srgbClr val="0DF500"/>
                </a:solidFill>
                <a:latin typeface="Consolas"/>
              </a:rPr>
              <a:t>/</a:t>
            </a:r>
            <a:r>
              <a:rPr lang="en-US" sz="2000" dirty="0" err="1">
                <a:solidFill>
                  <a:srgbClr val="0DF500"/>
                </a:solidFill>
                <a:latin typeface="Consolas"/>
              </a:rPr>
              <a:t>etc</a:t>
            </a:r>
            <a:r>
              <a:rPr lang="en-US" sz="2000" dirty="0">
                <a:solidFill>
                  <a:srgbClr val="0DF500"/>
                </a:solidFill>
                <a:latin typeface="Consolas"/>
              </a:rPr>
              <a:t>/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issue)”</a:t>
            </a:r>
          </a:p>
          <a:p>
            <a:endParaRPr lang="en-US" sz="2000" dirty="0" smtClean="0">
              <a:solidFill>
                <a:srgbClr val="FFFFFF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I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'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m in Ubuntu </a:t>
            </a:r>
            <a:r>
              <a:rPr lang="en-US" sz="2000" dirty="0">
                <a:solidFill>
                  <a:srgbClr val="FFFFFF"/>
                </a:solidFill>
                <a:latin typeface="Consolas"/>
              </a:rPr>
              <a:t>14.04.4 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LTS</a:t>
            </a:r>
            <a:endParaRPr lang="en-US" sz="2000" dirty="0">
              <a:solidFill>
                <a:srgbClr val="FFFFFF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Running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Ubuntu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in a </a:t>
            </a:r>
            <a:r>
              <a:rPr lang="en-US" sz="4000" dirty="0" err="1" smtClean="0">
                <a:solidFill>
                  <a:schemeClr val="bg1"/>
                </a:solidFill>
                <a:sym typeface="Droid Serif"/>
              </a:rPr>
              <a:t>Docker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container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187888583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0DF500"/>
                </a:solidFill>
                <a:latin typeface="Consolas"/>
              </a:rPr>
              <a:t>&gt; time </a:t>
            </a:r>
            <a:r>
              <a:rPr lang="en-US" sz="2000" dirty="0" err="1">
                <a:solidFill>
                  <a:srgbClr val="0DF500"/>
                </a:solidFill>
                <a:latin typeface="Consolas"/>
              </a:rPr>
              <a:t>docker</a:t>
            </a:r>
            <a:r>
              <a:rPr lang="en-US" sz="2000" dirty="0">
                <a:solidFill>
                  <a:srgbClr val="0DF500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run </a:t>
            </a:r>
            <a:r>
              <a:rPr lang="en-US" sz="2000" dirty="0" err="1" smtClean="0">
                <a:solidFill>
                  <a:srgbClr val="0DF500"/>
                </a:solidFill>
                <a:latin typeface="Consolas"/>
              </a:rPr>
              <a:t>ubuntu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0DF500"/>
                </a:solidFill>
                <a:latin typeface="Consolas"/>
              </a:rPr>
              <a:t>echo "Hello, World"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Hello, World</a:t>
            </a:r>
          </a:p>
          <a:p>
            <a:endParaRPr lang="en-US" sz="2000" dirty="0">
              <a:solidFill>
                <a:srgbClr val="FFFFFF"/>
              </a:solidFill>
              <a:latin typeface="Consolas"/>
            </a:endParaRP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real  0m0.183s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user  0m0.009s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</a:rPr>
              <a:t>sys 0m0.014s</a:t>
            </a: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Containers boot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very quickly. 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Easily run a dozen at once. </a:t>
            </a:r>
            <a:endParaRPr lang="en" sz="4000" dirty="0">
              <a:solidFill>
                <a:schemeClr val="bg1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03211693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96544" y="1250835"/>
            <a:ext cx="8853217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You can define a </a:t>
            </a:r>
            <a:r>
              <a:rPr lang="en-US" sz="4000" b="1" dirty="0" err="1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Docker</a:t>
            </a: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image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as code in a </a:t>
            </a:r>
            <a:r>
              <a:rPr lang="en-US" sz="4000" b="1" dirty="0" err="1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Dockerfile</a:t>
            </a:r>
            <a:endParaRPr lang="en-US" sz="40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6921681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FROM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gliderlabs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/alpine:3.3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C2553C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RUN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apk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--no-cache add ruby ruby-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dev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RUN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gem install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sinatra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--no-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ri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--no-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rdoc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endParaRPr lang="en-US" sz="2000" dirty="0" smtClean="0">
              <a:solidFill>
                <a:srgbClr val="C2553C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rgbClr val="C2553C"/>
                </a:solidFill>
                <a:latin typeface="Consolas"/>
              </a:rPr>
              <a:t>RUN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mkdir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-p /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usr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/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src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/app</a:t>
            </a:r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rgbClr val="C2553C"/>
                </a:solidFill>
                <a:latin typeface="Consolas"/>
              </a:rPr>
              <a:t>COPY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. /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usr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src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/app</a:t>
            </a:r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rgbClr val="C2553C"/>
                </a:solidFill>
                <a:latin typeface="Consolas"/>
              </a:rPr>
              <a:t>WORKDIR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/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usr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src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app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EXPOSE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4567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rgbClr val="C2553C"/>
                </a:solidFill>
                <a:latin typeface="Consolas"/>
              </a:rPr>
              <a:t>CMD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[</a:t>
            </a:r>
            <a:r>
              <a:rPr lang="de-DE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de-DE" sz="2000" dirty="0" err="1" smtClean="0">
                <a:solidFill>
                  <a:srgbClr val="55A433"/>
                </a:solidFill>
                <a:latin typeface="Consolas"/>
              </a:rPr>
              <a:t>ruby</a:t>
            </a:r>
            <a:r>
              <a:rPr lang="de-DE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, </a:t>
            </a:r>
            <a:r>
              <a:rPr lang="de-DE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de-DE" sz="2000" dirty="0" err="1" smtClean="0">
                <a:solidFill>
                  <a:srgbClr val="55A433"/>
                </a:solidFill>
                <a:latin typeface="Consolas"/>
              </a:rPr>
              <a:t>app.rb</a:t>
            </a:r>
            <a:r>
              <a:rPr lang="de-DE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]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Here is the </a:t>
            </a:r>
            <a:r>
              <a:rPr lang="en-US" sz="4000" dirty="0" err="1" smtClean="0">
                <a:solidFill>
                  <a:schemeClr val="bg1"/>
                </a:solidFill>
                <a:sym typeface="Droid Serif"/>
              </a:rPr>
              <a:t>Dockerfile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for the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Sinatra backend</a:t>
            </a:r>
            <a:endParaRPr lang="en" sz="4000" dirty="0">
              <a:solidFill>
                <a:schemeClr val="bg1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90628254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FROM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gliderlabs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/alpine:3.3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C2553C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RUN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apk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--no-cache add ruby ruby-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dev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RUN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gem install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sinatra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--no-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ri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--no-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rdoc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C2553C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RUN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mkdir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-p /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usr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src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/app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COPY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. /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usr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src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/app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WORKDIR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/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usr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src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/app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EXPOSE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4567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CMD 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[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de-DE" sz="2000" dirty="0" err="1">
                <a:solidFill>
                  <a:srgbClr val="55A433"/>
                </a:solidFill>
                <a:latin typeface="Consolas"/>
              </a:rPr>
              <a:t>ruby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", "</a:t>
            </a:r>
            <a:r>
              <a:rPr lang="de-DE" sz="2000" dirty="0" err="1">
                <a:solidFill>
                  <a:srgbClr val="55A433"/>
                </a:solidFill>
                <a:latin typeface="Consolas"/>
              </a:rPr>
              <a:t>app.rb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]</a:t>
            </a: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It specifies dependencies, code, </a:t>
            </a:r>
            <a:r>
              <a:rPr lang="en-US" sz="4000" dirty="0" err="1" smtClean="0">
                <a:solidFill>
                  <a:schemeClr val="bg1"/>
                </a:solidFill>
                <a:sym typeface="Droid Serif"/>
              </a:rPr>
              <a:t>config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, and how to run the app</a:t>
            </a:r>
            <a:endParaRPr lang="en" sz="4000" dirty="0">
              <a:solidFill>
                <a:schemeClr val="bg1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14317523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0DF500"/>
                </a:solidFill>
                <a:latin typeface="Consolas"/>
              </a:rPr>
              <a:t>&gt; </a:t>
            </a:r>
            <a:r>
              <a:rPr lang="en-US" sz="2000" dirty="0" err="1" smtClean="0">
                <a:solidFill>
                  <a:srgbClr val="0DF500"/>
                </a:solidFill>
                <a:latin typeface="Consolas"/>
              </a:rPr>
              <a:t>docker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 build -t brikis98/</a:t>
            </a:r>
            <a:r>
              <a:rPr lang="en-US" sz="2000" dirty="0" err="1" smtClean="0">
                <a:solidFill>
                  <a:srgbClr val="0DF500"/>
                </a:solidFill>
                <a:latin typeface="Consolas"/>
              </a:rPr>
              <a:t>sinatra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-backend .</a:t>
            </a:r>
            <a:endParaRPr lang="en-US" sz="2000" dirty="0">
              <a:solidFill>
                <a:srgbClr val="0DF500"/>
              </a:solidFill>
              <a:latin typeface="Consolas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/>
              </a:rPr>
              <a:t>Step 0 : FROM 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gliderlabs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/alpine:3.3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/>
              </a:rPr>
              <a:t> ---&gt; </a:t>
            </a:r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0a7e169bce21</a:t>
            </a:r>
          </a:p>
          <a:p>
            <a:endParaRPr lang="en-US" sz="2000" dirty="0" smtClean="0">
              <a:solidFill>
                <a:schemeClr val="bg1"/>
              </a:solidFill>
              <a:latin typeface="Consolas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(...)</a:t>
            </a:r>
          </a:p>
          <a:p>
            <a:endParaRPr lang="en-US" sz="2000" dirty="0">
              <a:solidFill>
                <a:schemeClr val="bg1"/>
              </a:solidFill>
              <a:latin typeface="Consolas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/>
              </a:rPr>
              <a:t>Step 8 : CMD ruby 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app.rb</a:t>
            </a:r>
            <a:endParaRPr lang="en-US" sz="2000" dirty="0">
              <a:solidFill>
                <a:schemeClr val="bg1"/>
              </a:solidFill>
              <a:latin typeface="Consolas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--&gt; 2e243eba30ed</a:t>
            </a:r>
          </a:p>
          <a:p>
            <a:endParaRPr lang="en-US" sz="2000" dirty="0" smtClean="0">
              <a:solidFill>
                <a:schemeClr val="bg1"/>
              </a:solidFill>
              <a:latin typeface="Consolas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Successfully 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built 2e243eba30ed</a:t>
            </a: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Build 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the </a:t>
            </a:r>
            <a:r>
              <a:rPr lang="en-US" sz="4000" dirty="0" err="1" smtClean="0">
                <a:solidFill>
                  <a:schemeClr val="bg1"/>
                </a:solidFill>
                <a:sym typeface="Droid Serif"/>
              </a:rPr>
              <a:t>Docker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image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13573770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&gt; 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sudo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apt-get install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make</a:t>
            </a:r>
          </a:p>
          <a:p>
            <a:r>
              <a:rPr lang="is-IS" sz="2000" dirty="0">
                <a:solidFill>
                  <a:schemeClr val="bg1"/>
                </a:solidFill>
                <a:latin typeface="Consolas"/>
              </a:rPr>
              <a:t>...</a:t>
            </a:r>
          </a:p>
          <a:p>
            <a:r>
              <a:rPr lang="is-IS" sz="2000" dirty="0">
                <a:solidFill>
                  <a:schemeClr val="bg1"/>
                </a:solidFill>
                <a:latin typeface="Consolas"/>
              </a:rPr>
              <a:t>Success!</a:t>
            </a:r>
          </a:p>
          <a:p>
            <a:endParaRPr lang="en-US" sz="2000" dirty="0">
              <a:solidFill>
                <a:srgbClr val="55A433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9726817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&gt; </a:t>
            </a:r>
            <a:r>
              <a:rPr lang="en-US" sz="2000" dirty="0" err="1" smtClean="0">
                <a:solidFill>
                  <a:srgbClr val="0DF500"/>
                </a:solidFill>
                <a:latin typeface="Consolas"/>
              </a:rPr>
              <a:t>docker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 run -it -p 4567:4567 brikis98/</a:t>
            </a:r>
            <a:r>
              <a:rPr lang="en-US" sz="2000" dirty="0" err="1" smtClean="0">
                <a:solidFill>
                  <a:srgbClr val="0DF500"/>
                </a:solidFill>
                <a:latin typeface="Consolas"/>
              </a:rPr>
              <a:t>sinatra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-backend</a:t>
            </a:r>
            <a:endParaRPr lang="en-US" sz="2000" dirty="0">
              <a:solidFill>
                <a:srgbClr val="0DF500"/>
              </a:solidFill>
              <a:latin typeface="Consolas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INFO  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WEBrick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 1.3.1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INFO  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ruby 2.2.4 (2015-12-16) [x86_64-linux-musl]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/>
              </a:rPr>
              <a:t>== Sinatra (v1.4.7) has taken the stage on 4567 for development with backup from 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WEBrick</a:t>
            </a:r>
            <a:endParaRPr lang="en-US" sz="2000" dirty="0">
              <a:solidFill>
                <a:schemeClr val="bg1"/>
              </a:solidFill>
              <a:latin typeface="Consolas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INFO  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WEBrick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::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HTTPServer#start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: 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pid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=1 port=4567</a:t>
            </a: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Run 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the </a:t>
            </a:r>
            <a:r>
              <a:rPr lang="en-US" sz="4000" dirty="0" err="1" smtClean="0">
                <a:solidFill>
                  <a:schemeClr val="bg1"/>
                </a:solidFill>
                <a:sym typeface="Droid Serif"/>
              </a:rPr>
              <a:t>Docker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image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409759936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0DF500"/>
                </a:solidFill>
                <a:latin typeface="Consolas"/>
              </a:rPr>
              <a:t>&gt; </a:t>
            </a:r>
            <a:r>
              <a:rPr lang="en-US" sz="2000" dirty="0" err="1" smtClean="0">
                <a:solidFill>
                  <a:srgbClr val="0DF500"/>
                </a:solidFill>
                <a:latin typeface="Consolas"/>
              </a:rPr>
              <a:t>docker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 push brikis98/</a:t>
            </a:r>
            <a:r>
              <a:rPr lang="en-US" sz="2000" dirty="0" err="1" smtClean="0">
                <a:solidFill>
                  <a:srgbClr val="0DF500"/>
                </a:solidFill>
                <a:latin typeface="Consolas"/>
              </a:rPr>
              <a:t>sinatra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-backend</a:t>
            </a:r>
            <a:endParaRPr lang="en-US" sz="2000" dirty="0">
              <a:solidFill>
                <a:srgbClr val="0DF500"/>
              </a:solidFill>
              <a:latin typeface="Consolas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/>
              </a:rPr>
              <a:t>The push refers to a repository [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docker.io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/brikis98/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sinatra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-backend] (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len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: 1)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/>
              </a:rPr>
              <a:t>2e243eba30ed: Image successfully pushed 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/>
              </a:rPr>
              <a:t>7e2e0c53e246: Image successfully pushed 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/>
              </a:rPr>
              <a:t>919d9a73b500: Image successfully pushed </a:t>
            </a:r>
            <a:endParaRPr lang="en-US" sz="2000" dirty="0" smtClean="0">
              <a:solidFill>
                <a:schemeClr val="bg1"/>
              </a:solidFill>
              <a:latin typeface="Consolas"/>
            </a:endParaRPr>
          </a:p>
          <a:p>
            <a:endParaRPr lang="en-US" sz="2000" dirty="0" smtClean="0">
              <a:solidFill>
                <a:schemeClr val="bg1"/>
              </a:solidFill>
              <a:latin typeface="Consolas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(...)</a:t>
            </a:r>
          </a:p>
          <a:p>
            <a:endParaRPr lang="en-US" sz="2000" dirty="0" smtClean="0">
              <a:solidFill>
                <a:schemeClr val="bg1"/>
              </a:solidFill>
              <a:latin typeface="Consolas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v1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: digest: sha256:</a:t>
            </a:r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09f48ed773966ec7fe4558 size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: 14319</a:t>
            </a:r>
            <a:endParaRPr lang="en-US" sz="2000" dirty="0" smtClean="0">
              <a:solidFill>
                <a:schemeClr val="bg1"/>
              </a:solidFill>
              <a:latin typeface="Consolas"/>
            </a:endParaRPr>
          </a:p>
          <a:p>
            <a:endParaRPr lang="en-US" sz="2000" dirty="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You can share your images by pushing them to </a:t>
            </a:r>
            <a:r>
              <a:rPr lang="en-US" sz="4000" dirty="0" err="1" smtClean="0">
                <a:solidFill>
                  <a:srgbClr val="ECBC28"/>
                </a:solidFill>
                <a:sym typeface="Droid Serif"/>
              </a:rPr>
              <a:t>Docker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 Hub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68279316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96544" y="1250835"/>
            <a:ext cx="8853217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Now you can </a:t>
            </a: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reuse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the same image in </a:t>
            </a:r>
            <a:r>
              <a:rPr lang="en-US" sz="4000" b="1" dirty="0" err="1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dev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, </a:t>
            </a:r>
            <a:r>
              <a:rPr lang="en-US" sz="4000" b="1" dirty="0" err="1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stg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, prod, </a:t>
            </a:r>
            <a:r>
              <a:rPr lang="en-US" sz="4000" b="1" dirty="0" err="1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etc</a:t>
            </a:r>
            <a:endParaRPr lang="en-US" sz="40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63987884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&gt; </a:t>
            </a:r>
            <a:r>
              <a:rPr lang="en-US" sz="2000" dirty="0" err="1" smtClean="0">
                <a:solidFill>
                  <a:srgbClr val="0DF500"/>
                </a:solidFill>
                <a:latin typeface="Consolas"/>
              </a:rPr>
              <a:t>docker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 pull rails:4.2.6</a:t>
            </a:r>
            <a:endParaRPr lang="en-US" sz="2000" dirty="0">
              <a:solidFill>
                <a:srgbClr val="0DF500"/>
              </a:solidFill>
              <a:latin typeface="Consolas"/>
            </a:endParaRPr>
          </a:p>
          <a:p>
            <a:endParaRPr lang="en-US" sz="2000" dirty="0" smtClean="0">
              <a:solidFill>
                <a:schemeClr val="bg1"/>
              </a:solidFill>
              <a:latin typeface="Consolas"/>
            </a:endParaRPr>
          </a:p>
          <a:p>
            <a:endParaRPr lang="en-US" sz="2000" dirty="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And you can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reuse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images created by others.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4187411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FROM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rails:4.2.6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C2553C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RUN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mkdir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-p /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usr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src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/app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COPY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. /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usr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src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/app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WORKDIR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/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usr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src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/app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RUN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bundle install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EXPOSE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3000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C2553C"/>
                </a:solidFill>
                <a:latin typeface="Consolas"/>
              </a:rPr>
              <a:t>CMD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[</a:t>
            </a:r>
            <a:r>
              <a:rPr lang="de-DE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de-DE" sz="2000" dirty="0" err="1" smtClean="0">
                <a:solidFill>
                  <a:srgbClr val="55A433"/>
                </a:solidFill>
                <a:latin typeface="Consolas"/>
              </a:rPr>
              <a:t>rails</a:t>
            </a:r>
            <a:r>
              <a:rPr lang="de-DE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, </a:t>
            </a:r>
            <a:r>
              <a:rPr lang="de-DE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de-DE" sz="2000" dirty="0" err="1" smtClean="0">
                <a:solidFill>
                  <a:srgbClr val="55A433"/>
                </a:solidFill>
                <a:latin typeface="Consolas"/>
              </a:rPr>
              <a:t>start</a:t>
            </a:r>
            <a:r>
              <a:rPr lang="de-DE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]</a:t>
            </a: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The rails-frontend is built on top of the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official rails </a:t>
            </a:r>
            <a:r>
              <a:rPr lang="en-US" sz="4000" dirty="0" err="1" smtClean="0">
                <a:solidFill>
                  <a:srgbClr val="ECBC28"/>
                </a:solidFill>
                <a:sym typeface="Droid Serif"/>
              </a:rPr>
              <a:t>Docker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 image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78041425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"/>
          <p:cNvSpPr txBox="1"/>
          <p:nvPr/>
        </p:nvSpPr>
        <p:spPr>
          <a:xfrm>
            <a:off x="0" y="4252550"/>
            <a:ext cx="9144000" cy="890948"/>
          </a:xfrm>
          <a:prstGeom prst="rect">
            <a:avLst/>
          </a:prstGeom>
          <a:noFill/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No more insane install procedures!</a:t>
            </a:r>
          </a:p>
        </p:txBody>
      </p:sp>
      <p:pic>
        <p:nvPicPr>
          <p:cNvPr id="2" name="Picture 1" descr="rage-face-tear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635" y="284049"/>
            <a:ext cx="4012731" cy="386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14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 err="1">
                <a:solidFill>
                  <a:srgbClr val="78ADFF"/>
                </a:solidFill>
                <a:latin typeface="Consolas"/>
              </a:rPr>
              <a:t>rails_frontend</a:t>
            </a:r>
            <a:r>
              <a:rPr lang="en-US" sz="2000" dirty="0">
                <a:solidFill>
                  <a:srgbClr val="78ADFF"/>
                </a:solidFill>
                <a:latin typeface="Consolas"/>
              </a:rPr>
              <a:t>: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en-US" sz="2000" dirty="0">
                <a:solidFill>
                  <a:srgbClr val="78ADFF"/>
                </a:solidFill>
                <a:latin typeface="Consolas"/>
              </a:rPr>
              <a:t>image: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 brikis98/rails-frontend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rgbClr val="78ADFF"/>
                </a:solidFill>
                <a:latin typeface="Consolas"/>
              </a:rPr>
              <a:t>  ports</a:t>
            </a:r>
            <a:r>
              <a:rPr lang="en-US" sz="2000" dirty="0">
                <a:solidFill>
                  <a:srgbClr val="78ADFF"/>
                </a:solidFill>
                <a:latin typeface="Consolas"/>
              </a:rPr>
              <a:t>: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de-DE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- "3000:</a:t>
            </a:r>
            <a:r>
              <a:rPr lang="de-DE" sz="2000" dirty="0" smtClean="0">
                <a:solidFill>
                  <a:srgbClr val="55A433"/>
                </a:solidFill>
                <a:latin typeface="Consolas"/>
              </a:rPr>
              <a:t>3000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"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de-DE" sz="2000" dirty="0" smtClean="0">
                <a:solidFill>
                  <a:srgbClr val="78ADFF"/>
                </a:solidFill>
                <a:latin typeface="Consolas"/>
              </a:rPr>
              <a:t>  links</a:t>
            </a:r>
            <a:r>
              <a:rPr lang="de-DE" sz="2000" dirty="0">
                <a:solidFill>
                  <a:srgbClr val="78ADFF"/>
                </a:solidFill>
                <a:latin typeface="Consolas"/>
              </a:rPr>
              <a:t>: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de-DE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- </a:t>
            </a:r>
            <a:r>
              <a:rPr lang="de-DE" sz="2000" dirty="0" err="1">
                <a:solidFill>
                  <a:srgbClr val="55A433"/>
                </a:solidFill>
                <a:latin typeface="Consolas"/>
              </a:rPr>
              <a:t>sinatra_backend:sinatra_backend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de-DE" sz="2000" dirty="0" err="1">
                <a:solidFill>
                  <a:srgbClr val="78ADFF"/>
                </a:solidFill>
                <a:latin typeface="Consolas"/>
              </a:rPr>
              <a:t>sinatra_backend</a:t>
            </a:r>
            <a:r>
              <a:rPr lang="de-DE" sz="2000" dirty="0">
                <a:solidFill>
                  <a:srgbClr val="78ADFF"/>
                </a:solidFill>
                <a:latin typeface="Consolas"/>
              </a:rPr>
              <a:t>: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de-DE" sz="20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de-DE" sz="2000" dirty="0" err="1">
                <a:solidFill>
                  <a:srgbClr val="78ADFF"/>
                </a:solidFill>
                <a:latin typeface="Consolas"/>
              </a:rPr>
              <a:t>image</a:t>
            </a:r>
            <a:r>
              <a:rPr lang="de-DE" sz="2000" dirty="0">
                <a:solidFill>
                  <a:srgbClr val="78ADFF"/>
                </a:solidFill>
                <a:latin typeface="Consolas"/>
              </a:rPr>
              <a:t>: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 brikis98/</a:t>
            </a:r>
            <a:r>
              <a:rPr lang="de-DE" sz="2000" dirty="0" err="1">
                <a:solidFill>
                  <a:srgbClr val="55A433"/>
                </a:solidFill>
                <a:latin typeface="Consolas"/>
              </a:rPr>
              <a:t>sinatra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-backend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de-DE" sz="2000" dirty="0" smtClean="0">
                <a:solidFill>
                  <a:srgbClr val="78ADFF"/>
                </a:solidFill>
                <a:latin typeface="Consolas"/>
              </a:rPr>
              <a:t>  </a:t>
            </a:r>
            <a:r>
              <a:rPr lang="de-DE" sz="2000" dirty="0" err="1" smtClean="0">
                <a:solidFill>
                  <a:srgbClr val="78ADFF"/>
                </a:solidFill>
                <a:latin typeface="Consolas"/>
              </a:rPr>
              <a:t>ports</a:t>
            </a:r>
            <a:r>
              <a:rPr lang="de-DE" sz="2000" dirty="0">
                <a:solidFill>
                  <a:srgbClr val="78ADFF"/>
                </a:solidFill>
                <a:latin typeface="Consolas"/>
              </a:rPr>
              <a:t>: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de-DE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- "4567:</a:t>
            </a:r>
            <a:r>
              <a:rPr lang="de-DE" sz="2000" dirty="0" smtClean="0">
                <a:solidFill>
                  <a:srgbClr val="55A433"/>
                </a:solidFill>
                <a:latin typeface="Consolas"/>
              </a:rPr>
              <a:t>4567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"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Define your entire </a:t>
            </a:r>
            <a:r>
              <a:rPr lang="en-US" sz="4000" dirty="0" err="1" smtClean="0">
                <a:solidFill>
                  <a:schemeClr val="bg1"/>
                </a:solidFill>
                <a:sym typeface="Droid Serif"/>
              </a:rPr>
              <a:t>dev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stack as </a:t>
            </a:r>
            <a:r>
              <a:rPr lang="en-US" sz="4000" dirty="0" smtClean="0">
                <a:sym typeface="Droid Serif"/>
              </a:rPr>
              <a:t>code 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with </a:t>
            </a:r>
            <a:r>
              <a:rPr lang="en-US" sz="4000" dirty="0" err="1" smtClean="0">
                <a:solidFill>
                  <a:srgbClr val="ECBC28"/>
                </a:solidFill>
                <a:sym typeface="Droid Serif"/>
              </a:rPr>
              <a:t>docker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-compose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130460911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 err="1">
                <a:solidFill>
                  <a:srgbClr val="78ADFF"/>
                </a:solidFill>
                <a:latin typeface="Consolas"/>
              </a:rPr>
              <a:t>rails_frontend</a:t>
            </a:r>
            <a:r>
              <a:rPr lang="en-US" sz="2000" dirty="0">
                <a:solidFill>
                  <a:srgbClr val="78ADFF"/>
                </a:solidFill>
                <a:latin typeface="Consolas"/>
              </a:rPr>
              <a:t>: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en-US" sz="2000" dirty="0">
                <a:solidFill>
                  <a:srgbClr val="78ADFF"/>
                </a:solidFill>
                <a:latin typeface="Consolas"/>
              </a:rPr>
              <a:t>image: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 brikis98/rails-frontend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rgbClr val="78ADFF"/>
                </a:solidFill>
                <a:latin typeface="Consolas"/>
              </a:rPr>
              <a:t>  ports</a:t>
            </a:r>
            <a:r>
              <a:rPr lang="en-US" sz="2000" dirty="0">
                <a:solidFill>
                  <a:srgbClr val="78ADFF"/>
                </a:solidFill>
                <a:latin typeface="Consolas"/>
              </a:rPr>
              <a:t>: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de-DE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- "3000:</a:t>
            </a:r>
            <a:r>
              <a:rPr lang="de-DE" sz="2000" dirty="0" smtClean="0">
                <a:solidFill>
                  <a:srgbClr val="55A433"/>
                </a:solidFill>
                <a:latin typeface="Consolas"/>
              </a:rPr>
              <a:t>3000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"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de-DE" sz="2000" dirty="0" smtClean="0">
                <a:solidFill>
                  <a:srgbClr val="78ADFF"/>
                </a:solidFill>
                <a:latin typeface="Consolas"/>
              </a:rPr>
              <a:t>  links</a:t>
            </a:r>
            <a:r>
              <a:rPr lang="de-DE" sz="2000" dirty="0">
                <a:solidFill>
                  <a:srgbClr val="78ADFF"/>
                </a:solidFill>
                <a:latin typeface="Consolas"/>
              </a:rPr>
              <a:t>: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de-DE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- </a:t>
            </a:r>
            <a:r>
              <a:rPr lang="de-DE" sz="2000" dirty="0" err="1" smtClean="0">
                <a:solidFill>
                  <a:srgbClr val="55A433"/>
                </a:solidFill>
                <a:latin typeface="Consolas"/>
              </a:rPr>
              <a:t>sinatra_backend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de-DE" sz="2000" dirty="0" err="1">
                <a:solidFill>
                  <a:srgbClr val="78ADFF"/>
                </a:solidFill>
                <a:latin typeface="Consolas"/>
              </a:rPr>
              <a:t>sinatra_backend</a:t>
            </a:r>
            <a:r>
              <a:rPr lang="de-DE" sz="2000" dirty="0">
                <a:solidFill>
                  <a:srgbClr val="78ADFF"/>
                </a:solidFill>
                <a:latin typeface="Consolas"/>
              </a:rPr>
              <a:t>: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de-DE" sz="20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de-DE" sz="2000" dirty="0" err="1">
                <a:solidFill>
                  <a:srgbClr val="78ADFF"/>
                </a:solidFill>
                <a:latin typeface="Consolas"/>
              </a:rPr>
              <a:t>image</a:t>
            </a:r>
            <a:r>
              <a:rPr lang="de-DE" sz="2000" dirty="0">
                <a:solidFill>
                  <a:srgbClr val="78ADFF"/>
                </a:solidFill>
                <a:latin typeface="Consolas"/>
              </a:rPr>
              <a:t>: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 brikis98/</a:t>
            </a:r>
            <a:r>
              <a:rPr lang="de-DE" sz="2000" dirty="0" err="1">
                <a:solidFill>
                  <a:srgbClr val="55A433"/>
                </a:solidFill>
                <a:latin typeface="Consolas"/>
              </a:rPr>
              <a:t>sinatra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-backend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de-DE" sz="2000" dirty="0" smtClean="0">
                <a:solidFill>
                  <a:srgbClr val="78ADFF"/>
                </a:solidFill>
                <a:latin typeface="Consolas"/>
              </a:rPr>
              <a:t>  </a:t>
            </a:r>
            <a:r>
              <a:rPr lang="de-DE" sz="2000" dirty="0" err="1" smtClean="0">
                <a:solidFill>
                  <a:srgbClr val="78ADFF"/>
                </a:solidFill>
                <a:latin typeface="Consolas"/>
              </a:rPr>
              <a:t>ports</a:t>
            </a:r>
            <a:r>
              <a:rPr lang="de-DE" sz="2000" dirty="0">
                <a:solidFill>
                  <a:srgbClr val="78ADFF"/>
                </a:solidFill>
                <a:latin typeface="Consolas"/>
              </a:rPr>
              <a:t>: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de-DE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- "4567:</a:t>
            </a:r>
            <a:r>
              <a:rPr lang="de-DE" sz="2000" dirty="0" smtClean="0">
                <a:solidFill>
                  <a:srgbClr val="55A433"/>
                </a:solidFill>
                <a:latin typeface="Consolas"/>
              </a:rPr>
              <a:t>4567</a:t>
            </a:r>
            <a:r>
              <a:rPr lang="de-DE" sz="2000" dirty="0">
                <a:solidFill>
                  <a:srgbClr val="55A433"/>
                </a:solidFill>
                <a:latin typeface="Consolas"/>
              </a:rPr>
              <a:t>"</a:t>
            </a:r>
            <a:endParaRPr lang="de-DE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err="1" smtClean="0">
                <a:solidFill>
                  <a:srgbClr val="ECBC28"/>
                </a:solidFill>
                <a:sym typeface="Droid Serif"/>
              </a:rPr>
              <a:t>Docker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 links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provide a simple service discovery mechanism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183380527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&gt; </a:t>
            </a:r>
            <a:r>
              <a:rPr lang="en-US" sz="2000" dirty="0" err="1">
                <a:solidFill>
                  <a:srgbClr val="0DF500"/>
                </a:solidFill>
                <a:latin typeface="Consolas"/>
              </a:rPr>
              <a:t>docker</a:t>
            </a:r>
            <a:r>
              <a:rPr lang="en-US" sz="2000" dirty="0">
                <a:solidFill>
                  <a:srgbClr val="0DF500"/>
                </a:solidFill>
                <a:latin typeface="Consolas"/>
              </a:rPr>
              <a:t>-compose up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Consolas"/>
              </a:rPr>
              <a:t>Starting infrastructureascodetalk_sinatra_backend_1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Consolas"/>
              </a:rPr>
              <a:t>Recreating infrastructureascodetalk_rails_frontend_1</a:t>
            </a:r>
          </a:p>
          <a:p>
            <a:pPr>
              <a:lnSpc>
                <a:spcPct val="90000"/>
              </a:lnSpc>
            </a:pPr>
            <a:endParaRPr lang="en-US" sz="2000" dirty="0" smtClean="0">
              <a:solidFill>
                <a:schemeClr val="bg1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sinatra_backend_1 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| </a:t>
            </a:r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INFO  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WEBrick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 1.3.1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Consolas"/>
              </a:rPr>
              <a:t>sinatra_backend_1 | </a:t>
            </a:r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INFO  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ruby 2.2.4 (2015-12-16</a:t>
            </a:r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)</a:t>
            </a:r>
            <a:endParaRPr lang="en-US" sz="2000" dirty="0">
              <a:solidFill>
                <a:schemeClr val="bg1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Consolas"/>
              </a:rPr>
              <a:t>sinatra_backend_1 | </a:t>
            </a:r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Sinatra has 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taken the stage on </a:t>
            </a:r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4567</a:t>
            </a:r>
            <a:endParaRPr lang="en-US" sz="2000" dirty="0">
              <a:solidFill>
                <a:schemeClr val="bg1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endParaRPr lang="en-US" sz="2000" dirty="0" smtClean="0">
              <a:solidFill>
                <a:schemeClr val="bg1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rails_frontend_1  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| </a:t>
            </a:r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INFO  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WEBrick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 1.3.1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Consolas"/>
              </a:rPr>
              <a:t>rails_frontend_1  | </a:t>
            </a:r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INFO  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ruby 2.3.0 (2015-12-25</a:t>
            </a:r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)</a:t>
            </a:r>
            <a:endParaRPr lang="en-US" sz="2000" dirty="0">
              <a:solidFill>
                <a:schemeClr val="bg1"/>
              </a:solidFill>
              <a:latin typeface="Consolas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  <a:latin typeface="Consolas"/>
              </a:rPr>
              <a:t>rails_frontend_1  | </a:t>
            </a:r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INFO  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WEBrick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::</a:t>
            </a:r>
            <a:r>
              <a:rPr lang="en-US" sz="2000" dirty="0" err="1">
                <a:solidFill>
                  <a:schemeClr val="bg1"/>
                </a:solidFill>
                <a:latin typeface="Consolas"/>
              </a:rPr>
              <a:t>HTTPServer#start</a:t>
            </a:r>
            <a:r>
              <a:rPr lang="en-US" sz="2000" dirty="0" smtClean="0">
                <a:solidFill>
                  <a:schemeClr val="bg1"/>
                </a:solidFill>
                <a:latin typeface="Consolas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Consolas"/>
              </a:rPr>
              <a:t>port=3000</a:t>
            </a:r>
            <a:endParaRPr lang="de-DE" sz="2000" dirty="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Run your entire </a:t>
            </a:r>
            <a:r>
              <a:rPr lang="en-US" sz="4000" dirty="0" err="1" smtClean="0">
                <a:solidFill>
                  <a:schemeClr val="bg1"/>
                </a:solidFill>
                <a:sym typeface="Droid Serif"/>
              </a:rPr>
              <a:t>dev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stack with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one command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17957046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lIns="0" tIns="274320" rIns="91440" bIns="91425" anchor="t" anchorCtr="0">
            <a:noAutofit/>
          </a:bodyPr>
          <a:lstStyle/>
          <a:p>
            <a:pPr marL="457200" rtl="0">
              <a:spcBef>
                <a:spcPts val="0"/>
              </a:spcBef>
            </a:pPr>
            <a:r>
              <a:rPr lang="en-US" sz="36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Advantages of </a:t>
            </a:r>
            <a:r>
              <a:rPr lang="en-US" sz="3600" b="1" dirty="0" err="1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Docker</a:t>
            </a:r>
            <a:r>
              <a:rPr lang="en-US" sz="36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:</a:t>
            </a:r>
          </a:p>
          <a:p>
            <a:pPr marL="457200" rtl="0">
              <a:spcBef>
                <a:spcPts val="0"/>
              </a:spcBef>
            </a:pPr>
            <a:endParaRPr lang="en-US" sz="36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  <a:p>
            <a:pPr marL="1200150" indent="-742950">
              <a:buFont typeface="+mj-lt"/>
              <a:buAutoNum type="arabicPeriod"/>
            </a:pPr>
            <a:r>
              <a:rPr lang="en-US" sz="3600" b="1" dirty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Easy </a:t>
            </a: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to create &amp; share images</a:t>
            </a:r>
          </a:p>
          <a:p>
            <a:pPr marL="12001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Images run the same way in all environments (</a:t>
            </a:r>
            <a:r>
              <a:rPr lang="en-US" sz="3600" b="1" dirty="0" err="1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dev</a:t>
            </a: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, test, prod)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Easily run the entire stack in </a:t>
            </a:r>
            <a:r>
              <a:rPr lang="en-US" sz="3600" b="1" dirty="0" err="1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dev</a:t>
            </a:r>
            <a:endParaRPr lang="en-US" sz="3600" b="1" dirty="0" smtClean="0">
              <a:solidFill>
                <a:schemeClr val="bg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  <a:p>
            <a:pPr marL="12001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Minimal overhead</a:t>
            </a:r>
          </a:p>
          <a:p>
            <a:pPr marL="1200150" indent="-74295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Better resource utilization</a:t>
            </a:r>
          </a:p>
          <a:p>
            <a:pPr marL="1200150" indent="-742950">
              <a:buFont typeface="+mj-lt"/>
              <a:buAutoNum type="arabicPeriod"/>
            </a:pPr>
            <a:endParaRPr lang="en-US" sz="3600" b="1" dirty="0">
              <a:solidFill>
                <a:schemeClr val="bg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547797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55A433"/>
                </a:solidFill>
                <a:latin typeface="Consolas"/>
              </a:rPr>
              <a:t>&gt; gem install rails</a:t>
            </a:r>
          </a:p>
        </p:txBody>
      </p:sp>
    </p:spTree>
    <p:extLst>
      <p:ext uri="{BB962C8B-B14F-4D97-AF65-F5344CB8AC3E}">
        <p14:creationId xmlns:p14="http://schemas.microsoft.com/office/powerpoint/2010/main" val="266381792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lIns="0" tIns="274320" rIns="91440" bIns="91425" anchor="t" anchorCtr="0">
            <a:noAutofit/>
          </a:bodyPr>
          <a:lstStyle/>
          <a:p>
            <a:pPr marL="457200" rtl="0">
              <a:spcBef>
                <a:spcPts val="0"/>
              </a:spcBef>
            </a:pPr>
            <a:r>
              <a:rPr lang="en-US" sz="36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Disadvantages of </a:t>
            </a:r>
            <a:r>
              <a:rPr lang="en-US" sz="3600" b="1" dirty="0" err="1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Docker</a:t>
            </a:r>
            <a:r>
              <a:rPr lang="en-US" sz="36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:</a:t>
            </a:r>
          </a:p>
          <a:p>
            <a:pPr marL="457200" rtl="0">
              <a:spcBef>
                <a:spcPts val="0"/>
              </a:spcBef>
            </a:pPr>
            <a:endParaRPr lang="en-US" sz="36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Maturity. Ecosystem developing very fast, but still a ways to go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Tricky to manage persistent data in a container</a:t>
            </a:r>
          </a:p>
          <a:p>
            <a:pPr marL="1200150" indent="-742950" rtl="0">
              <a:spcBef>
                <a:spcPts val="0"/>
              </a:spcBef>
              <a:buFont typeface="+mj-lt"/>
              <a:buAutoNum type="arabicPeriod"/>
            </a:pPr>
            <a:r>
              <a:rPr lang="en-US" sz="36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Tricky to pass secrets </a:t>
            </a:r>
            <a:r>
              <a:rPr lang="en-US" sz="3600" b="1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to containers</a:t>
            </a:r>
            <a:endParaRPr lang="en-US" sz="3600" b="1" dirty="0" smtClean="0">
              <a:solidFill>
                <a:schemeClr val="bg1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9381495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inding-roa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73" y="-10671"/>
            <a:ext cx="9204490" cy="51541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hape 37"/>
          <p:cNvSpPr txBox="1"/>
          <p:nvPr/>
        </p:nvSpPr>
        <p:spPr>
          <a:xfrm>
            <a:off x="-10673" y="1012227"/>
            <a:ext cx="9204491" cy="4159385"/>
          </a:xfrm>
          <a:prstGeom prst="rect">
            <a:avLst/>
          </a:prstGeom>
          <a:noFill/>
          <a:ln>
            <a:noFill/>
          </a:ln>
        </p:spPr>
        <p:txBody>
          <a:bodyPr lIns="91425" tIns="91440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olidFill>
                  <a:schemeClr val="bg2"/>
                </a:solidFill>
                <a:sym typeface="Droid Serif"/>
              </a:rPr>
              <a:t>Microservices</a:t>
            </a:r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olidFill>
                  <a:schemeClr val="bg2"/>
                </a:solidFill>
                <a:sym typeface="Droid Serif"/>
              </a:rPr>
              <a:t>Docker</a:t>
            </a:r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err="1" smtClean="0">
                <a:solidFill>
                  <a:schemeClr val="bg1"/>
                </a:solidFill>
                <a:sym typeface="Droid Serif"/>
              </a:rPr>
              <a:t>Terraform</a:t>
            </a:r>
            <a:endParaRPr lang="en-US" sz="3600" dirty="0" smtClean="0">
              <a:solidFill>
                <a:schemeClr val="bg1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r>
              <a:rPr lang="en-US" sz="3600" dirty="0" smtClean="0">
                <a:solidFill>
                  <a:schemeClr val="bg2"/>
                </a:solidFill>
                <a:sym typeface="Droid Serif"/>
              </a:rPr>
              <a:t>ECS</a:t>
            </a:r>
          </a:p>
          <a:p>
            <a:pPr marL="1280160" indent="-914400">
              <a:buFont typeface="+mj-lt"/>
              <a:buAutoNum type="arabicPeriod"/>
            </a:pPr>
            <a:r>
              <a:rPr lang="en-US" sz="3600" dirty="0" smtClean="0">
                <a:solidFill>
                  <a:schemeClr val="bg2"/>
                </a:solidFill>
                <a:sym typeface="Droid Serif"/>
              </a:rPr>
              <a:t>Recap</a:t>
            </a:r>
          </a:p>
          <a:p>
            <a:endParaRPr lang="en-US" sz="3600" dirty="0" smtClean="0">
              <a:solidFill>
                <a:schemeClr val="bg2"/>
              </a:solidFill>
              <a:sym typeface="Droid Serif"/>
            </a:endParaRPr>
          </a:p>
          <a:p>
            <a:pPr marL="1280160" indent="-914400">
              <a:buFont typeface="+mj-lt"/>
              <a:buAutoNum type="arabicPeriod"/>
            </a:pPr>
            <a:endParaRPr lang="en-US" sz="3600" dirty="0" smtClean="0">
              <a:solidFill>
                <a:schemeClr val="bg2"/>
              </a:solidFill>
              <a:sym typeface="Droid Serif"/>
            </a:endParaRPr>
          </a:p>
        </p:txBody>
      </p:sp>
      <p:sp>
        <p:nvSpPr>
          <p:cNvPr id="4" name="Shape 114"/>
          <p:cNvSpPr txBox="1"/>
          <p:nvPr/>
        </p:nvSpPr>
        <p:spPr>
          <a:xfrm>
            <a:off x="309517" y="-10671"/>
            <a:ext cx="6777286" cy="12485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0" b="1" dirty="0" smtClean="0">
                <a:solidFill>
                  <a:srgbClr val="FED136"/>
                </a:solidFill>
                <a:latin typeface="Montserrat"/>
                <a:ea typeface="Montserrat"/>
                <a:cs typeface="Montserrat"/>
                <a:sym typeface="Montserrat"/>
              </a:rPr>
              <a:t>Outline</a:t>
            </a:r>
            <a:endParaRPr lang="en" sz="6000" b="1" u="sng" dirty="0">
              <a:solidFill>
                <a:srgbClr val="FED13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6102719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96544" y="1250835"/>
            <a:ext cx="8853217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err="1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Terraform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is a tool for </a:t>
            </a: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provisioning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infrastructure</a:t>
            </a:r>
            <a:endParaRPr lang="en-US" sz="4000" b="1" dirty="0" smtClean="0">
              <a:solidFill>
                <a:srgbClr val="ECBC28"/>
              </a:solidFill>
              <a:latin typeface="Montserrat-Regular"/>
              <a:ea typeface="Montserrat"/>
              <a:cs typeface="Montserrat-Regular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5823105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rraform-providers.pn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339" y="0"/>
            <a:ext cx="10196758" cy="5215217"/>
          </a:xfrm>
          <a:prstGeom prst="rect">
            <a:avLst/>
          </a:prstGeom>
        </p:spPr>
      </p:pic>
      <p:sp>
        <p:nvSpPr>
          <p:cNvPr id="6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err="1" smtClean="0">
                <a:solidFill>
                  <a:schemeClr val="bg1"/>
                </a:solidFill>
                <a:sym typeface="Droid Serif"/>
              </a:rPr>
              <a:t>Terraform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supports many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providers 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(cloud agnostic)</a:t>
            </a:r>
            <a:endParaRPr lang="en" sz="4000" dirty="0">
              <a:solidFill>
                <a:schemeClr val="bg1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956159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rraform-resour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0064" y="0"/>
            <a:ext cx="10036098" cy="5143500"/>
          </a:xfrm>
          <a:prstGeom prst="rect">
            <a:avLst/>
          </a:prstGeom>
        </p:spPr>
      </p:pic>
      <p:sp>
        <p:nvSpPr>
          <p:cNvPr id="6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And many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resources 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for each provider</a:t>
            </a:r>
            <a:endParaRPr lang="en" sz="4000" dirty="0">
              <a:solidFill>
                <a:schemeClr val="bg1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1645575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"/>
          <p:cNvSpPr txBox="1"/>
          <p:nvPr/>
        </p:nvSpPr>
        <p:spPr>
          <a:xfrm>
            <a:off x="96544" y="1250835"/>
            <a:ext cx="8853217" cy="2641830"/>
          </a:xfrm>
          <a:prstGeom prst="rect">
            <a:avLst/>
          </a:prstGeom>
          <a:noFill/>
          <a:ln>
            <a:noFill/>
          </a:ln>
        </p:spPr>
        <p:txBody>
          <a:bodyPr lIns="91440" tIns="91440" rIns="91425" bIns="91425" anchor="ctr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You define infrastructure as</a:t>
            </a:r>
            <a:r>
              <a:rPr lang="en-US" sz="4000" b="1" dirty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code in </a:t>
            </a:r>
            <a:r>
              <a:rPr lang="en-US" sz="4000" b="1" dirty="0" err="1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Terraform</a:t>
            </a:r>
            <a:r>
              <a:rPr lang="en-US" sz="4000" b="1" dirty="0" smtClean="0">
                <a:solidFill>
                  <a:schemeClr val="bg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 </a:t>
            </a:r>
            <a:r>
              <a:rPr lang="en-US" sz="4000" b="1" dirty="0" smtClean="0">
                <a:solidFill>
                  <a:srgbClr val="ECBC28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templates</a:t>
            </a:r>
          </a:p>
        </p:txBody>
      </p:sp>
    </p:spTree>
    <p:extLst>
      <p:ext uri="{BB962C8B-B14F-4D97-AF65-F5344CB8AC3E}">
        <p14:creationId xmlns:p14="http://schemas.microsoft.com/office/powerpoint/2010/main" val="282274647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provider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>
                <a:solidFill>
                  <a:srgbClr val="55A433"/>
                </a:solidFill>
                <a:latin typeface="Consolas"/>
              </a:rPr>
              <a:t>aws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 {</a:t>
            </a:r>
          </a:p>
          <a:p>
            <a:r>
              <a:rPr lang="ro-RO" sz="2000" dirty="0" smtClean="0">
                <a:solidFill>
                  <a:srgbClr val="FFFFFF"/>
                </a:solidFill>
                <a:latin typeface="Consolas"/>
              </a:rPr>
              <a:t>  region</a:t>
            </a:r>
            <a:r>
              <a:rPr lang="ro-RO" sz="2000" dirty="0" smtClean="0">
                <a:solidFill>
                  <a:srgbClr val="55A433"/>
                </a:solidFill>
                <a:latin typeface="Consolas"/>
              </a:rPr>
              <a:t> </a:t>
            </a:r>
            <a:r>
              <a:rPr lang="ro-RO" sz="2000" dirty="0">
                <a:solidFill>
                  <a:srgbClr val="F6F6F6"/>
                </a:solidFill>
                <a:latin typeface="Consolas"/>
              </a:rPr>
              <a:t>=</a:t>
            </a:r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ro-RO" sz="2000" dirty="0">
                <a:solidFill>
                  <a:srgbClr val="55A433"/>
                </a:solidFill>
                <a:latin typeface="Consolas"/>
              </a:rPr>
              <a:t>"us-east-1"</a:t>
            </a:r>
            <a:endParaRPr lang="ro-RO" sz="2000" dirty="0">
              <a:solidFill>
                <a:srgbClr val="F6F6F6"/>
              </a:solidFill>
              <a:latin typeface="Consolas"/>
            </a:endParaRP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}</a:t>
            </a:r>
          </a:p>
          <a:p>
            <a:endParaRPr lang="ro-RO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resource 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55A433"/>
                </a:solidFill>
                <a:latin typeface="Consolas"/>
              </a:rPr>
              <a:t>aws_instance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"example"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{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ami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r>
              <a:rPr lang="fr-FR" sz="2000" dirty="0">
                <a:solidFill>
                  <a:srgbClr val="55A433"/>
                </a:solidFill>
                <a:latin typeface="Consolas"/>
              </a:rPr>
              <a:t>ami-</a:t>
            </a:r>
            <a:r>
              <a:rPr lang="fr-FR" sz="2000" dirty="0" smtClean="0">
                <a:solidFill>
                  <a:srgbClr val="55A433"/>
                </a:solidFill>
                <a:latin typeface="Consolas"/>
              </a:rPr>
              <a:t>408c7f28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</a:t>
            </a:r>
            <a:r>
              <a:rPr lang="en-US" sz="2000" dirty="0" err="1" smtClean="0">
                <a:solidFill>
                  <a:srgbClr val="FFFFFF"/>
                </a:solidFill>
                <a:latin typeface="Consolas"/>
              </a:rPr>
              <a:t>instance_type</a:t>
            </a:r>
            <a:r>
              <a:rPr lang="en-US" sz="2000" dirty="0" smtClean="0">
                <a:solidFill>
                  <a:srgbClr val="FFFFFF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= </a:t>
            </a:r>
            <a:r>
              <a:rPr lang="en-US" sz="2000" dirty="0" smtClean="0">
                <a:solidFill>
                  <a:srgbClr val="55A433"/>
                </a:solidFill>
                <a:latin typeface="Consolas"/>
              </a:rPr>
              <a:t>"t2.micro</a:t>
            </a:r>
            <a:r>
              <a:rPr lang="en-US" sz="2000" dirty="0">
                <a:solidFill>
                  <a:srgbClr val="55A433"/>
                </a:solidFill>
                <a:latin typeface="Consolas"/>
              </a:rPr>
              <a:t>"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ro-RO" sz="2000" dirty="0" smtClean="0">
                <a:solidFill>
                  <a:srgbClr val="F6F6F6"/>
                </a:solidFill>
                <a:latin typeface="Consolas"/>
              </a:rPr>
              <a:t>}</a:t>
            </a:r>
          </a:p>
          <a:p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This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template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creates a single EC2 instance in AWS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71446820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&gt; </a:t>
            </a:r>
            <a:r>
              <a:rPr lang="en-US" sz="2000" dirty="0" err="1" smtClean="0">
                <a:solidFill>
                  <a:srgbClr val="0DF500"/>
                </a:solidFill>
                <a:latin typeface="Consolas"/>
              </a:rPr>
              <a:t>terraform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 plan</a:t>
            </a:r>
            <a:endParaRPr lang="en-US" sz="2000" dirty="0">
              <a:solidFill>
                <a:srgbClr val="0DF500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+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aws_instance.example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ami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                     "" =&gt; "ami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-408c7f28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"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instance_type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           "" =&gt; "t2.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micro"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key_name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:                 "" =&gt; "&lt;computed&gt;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"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private_ip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:               "" =&gt; "&lt;computed&gt;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"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public_ip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:                "" =&gt; "&lt;computed&gt;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"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Plan: 1 to add, 0 to change, 0 to destroy.</a:t>
            </a:r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Use the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plan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 command to see what you’re about to deploy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11533906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chemeClr val="tx1">
                <a:lumMod val="85000"/>
                <a:lumOff val="15000"/>
              </a:schemeClr>
            </a:gs>
            <a:gs pos="68000">
              <a:schemeClr val="tx1">
                <a:lumMod val="95000"/>
                <a:lumOff val="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624" y="0"/>
            <a:ext cx="9154624" cy="3608033"/>
          </a:xfrm>
          <a:prstGeom prst="rect">
            <a:avLst/>
          </a:prstGeom>
          <a:solidFill>
            <a:srgbClr val="000000"/>
          </a:solidFill>
        </p:spPr>
        <p:txBody>
          <a:bodyPr wrap="square" lIns="365760" tIns="365760" bIns="182880">
            <a:noAutofit/>
          </a:bodyPr>
          <a:lstStyle/>
          <a:p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&gt; </a:t>
            </a:r>
            <a:r>
              <a:rPr lang="en-US" sz="2000" dirty="0" err="1" smtClean="0">
                <a:solidFill>
                  <a:srgbClr val="0DF500"/>
                </a:solidFill>
                <a:latin typeface="Consolas"/>
              </a:rPr>
              <a:t>terraform</a:t>
            </a:r>
            <a:r>
              <a:rPr lang="en-US" sz="2000" dirty="0" smtClean="0">
                <a:solidFill>
                  <a:srgbClr val="0DF500"/>
                </a:solidFill>
                <a:latin typeface="Consolas"/>
              </a:rPr>
              <a:t> apply</a:t>
            </a:r>
            <a:endParaRPr lang="en-US" sz="2000" dirty="0">
              <a:solidFill>
                <a:srgbClr val="0DF500"/>
              </a:solidFill>
              <a:latin typeface="Consolas"/>
            </a:endParaRPr>
          </a:p>
          <a:p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aws_instance.example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: Creating...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>
                <a:solidFill>
                  <a:srgbClr val="F6F6F6"/>
                </a:solidFill>
                <a:latin typeface="Consolas"/>
              </a:rPr>
              <a:t>ami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                     "" =&gt; "ami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-408c7f28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"</a:t>
            </a: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instance_type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           "" =&gt; "t2.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micro"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key_name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:                 "" =&gt; "&lt;computed&gt;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"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private_ip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:               "" =&gt; "&lt;computed&gt;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"</a:t>
            </a:r>
            <a:endParaRPr lang="en-US" sz="2000" dirty="0" smtClean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    </a:t>
            </a:r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public_ip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:                "" =&gt; "&lt;computed&gt;”</a:t>
            </a:r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 err="1" smtClean="0">
                <a:solidFill>
                  <a:srgbClr val="F6F6F6"/>
                </a:solidFill>
                <a:latin typeface="Consolas"/>
              </a:rPr>
              <a:t>aws_instance.example</a:t>
            </a:r>
            <a:r>
              <a:rPr lang="en-US" sz="2000" dirty="0">
                <a:solidFill>
                  <a:srgbClr val="F6F6F6"/>
                </a:solidFill>
                <a:latin typeface="Consolas"/>
              </a:rPr>
              <a:t>: Creation </a:t>
            </a:r>
            <a:r>
              <a:rPr lang="en-US" sz="2000" dirty="0" smtClean="0">
                <a:solidFill>
                  <a:srgbClr val="F6F6F6"/>
                </a:solidFill>
                <a:latin typeface="Consolas"/>
              </a:rPr>
              <a:t>complete</a:t>
            </a:r>
          </a:p>
          <a:p>
            <a:endParaRPr lang="en-US" sz="2000" dirty="0">
              <a:solidFill>
                <a:srgbClr val="F6F6F6"/>
              </a:solidFill>
              <a:latin typeface="Consolas"/>
            </a:endParaRPr>
          </a:p>
          <a:p>
            <a:r>
              <a:rPr lang="en-US" sz="2000" dirty="0">
                <a:solidFill>
                  <a:srgbClr val="F6F6F6"/>
                </a:solidFill>
                <a:latin typeface="Consolas"/>
              </a:rPr>
              <a:t>Apply complete! Resources: 1 added, 0 changed, 0 destroyed.</a:t>
            </a:r>
            <a:endParaRPr lang="ro-RO" sz="2000" dirty="0">
              <a:solidFill>
                <a:srgbClr val="F6F6F6"/>
              </a:solidFill>
              <a:latin typeface="Consolas"/>
            </a:endParaRPr>
          </a:p>
        </p:txBody>
      </p:sp>
      <p:sp>
        <p:nvSpPr>
          <p:cNvPr id="3" name="Shape 37"/>
          <p:cNvSpPr txBox="1"/>
          <p:nvPr/>
        </p:nvSpPr>
        <p:spPr>
          <a:xfrm>
            <a:off x="-10624" y="3458258"/>
            <a:ext cx="9154624" cy="168524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  <a:gs pos="38000">
                <a:schemeClr val="tx1">
                  <a:alpha val="70000"/>
                </a:schemeClr>
              </a:gs>
              <a:gs pos="20000">
                <a:schemeClr val="tx1">
                  <a:alpha val="75000"/>
                </a:schemeClr>
              </a:gs>
              <a:gs pos="59000">
                <a:schemeClr val="tx1">
                  <a:alpha val="60000"/>
                </a:schemeClr>
              </a:gs>
              <a:gs pos="82000">
                <a:schemeClr val="tx1">
                  <a:alpha val="30000"/>
                </a:schemeClr>
              </a:gs>
              <a:gs pos="88000">
                <a:schemeClr val="tx1">
                  <a:alpha val="20000"/>
                </a:schemeClr>
              </a:gs>
              <a:gs pos="94000">
                <a:schemeClr val="tx1">
                  <a:alpha val="10000"/>
                </a:schemeClr>
              </a:gs>
            </a:gsLst>
            <a:lin ang="16200000" scaled="0"/>
            <a:tileRect/>
          </a:gradFill>
          <a:ln>
            <a:noFill/>
          </a:ln>
        </p:spPr>
        <p:txBody>
          <a:bodyPr lIns="91425" tIns="91425" rIns="274320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5760" lvl="0"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Use the </a:t>
            </a:r>
            <a:r>
              <a:rPr lang="en-US" sz="4000" dirty="0" smtClean="0">
                <a:solidFill>
                  <a:srgbClr val="ECBC28"/>
                </a:solidFill>
                <a:sym typeface="Droid Serif"/>
              </a:rPr>
              <a:t>apply </a:t>
            </a:r>
            <a:r>
              <a:rPr lang="en-US" sz="4000" dirty="0" smtClean="0">
                <a:solidFill>
                  <a:schemeClr val="bg1"/>
                </a:solidFill>
                <a:sym typeface="Droid Serif"/>
              </a:rPr>
              <a:t>command to apply the changes</a:t>
            </a:r>
            <a:endParaRPr lang="en" sz="4000" dirty="0">
              <a:solidFill>
                <a:srgbClr val="ECBC28"/>
              </a:solidFill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106078838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"/>
          <p:cNvSpPr txBox="1"/>
          <p:nvPr/>
        </p:nvSpPr>
        <p:spPr>
          <a:xfrm>
            <a:off x="0" y="4252550"/>
            <a:ext cx="9144000" cy="890948"/>
          </a:xfrm>
          <a:prstGeom prst="rect">
            <a:avLst/>
          </a:prstGeom>
          <a:noFill/>
          <a:ln>
            <a:noFill/>
          </a:ln>
        </p:spPr>
        <p:txBody>
          <a:bodyPr lIns="0" tIns="91440" rIns="91425" bIns="91425" anchor="t" anchorCtr="0">
            <a:noAutofit/>
          </a:bodyPr>
          <a:lstStyle/>
          <a:p>
            <a:pPr marL="45720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chemeClr val="tx1"/>
                </a:solidFill>
                <a:latin typeface="Montserrat-Regular"/>
                <a:ea typeface="Montserrat"/>
                <a:cs typeface="Montserrat-Regular"/>
                <a:sym typeface="Montserrat"/>
              </a:rPr>
              <a:t>Now our EC2 instance is running!</a:t>
            </a:r>
          </a:p>
        </p:txBody>
      </p:sp>
      <p:pic>
        <p:nvPicPr>
          <p:cNvPr id="3" name="Picture 2" descr="ec2-instance-orig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2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FED13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gradFill flip="none" rotWithShape="1">
          <a:gsLst>
            <a:gs pos="0">
              <a:schemeClr val="tx1">
                <a:alpha val="40000"/>
              </a:schemeClr>
            </a:gs>
            <a:gs pos="100000">
              <a:schemeClr val="bg1">
                <a:alpha val="0"/>
              </a:schemeClr>
            </a:gs>
            <a:gs pos="80000">
              <a:schemeClr val="tx1">
                <a:alpha val="20000"/>
              </a:schemeClr>
            </a:gs>
            <a:gs pos="60000">
              <a:schemeClr val="tx1">
                <a:alpha val="30000"/>
              </a:schemeClr>
            </a:gs>
            <a:gs pos="40000">
              <a:schemeClr val="tx1">
                <a:alpha val="40000"/>
              </a:schemeClr>
            </a:gs>
          </a:gsLst>
          <a:path path="rect">
            <a:fillToRect l="50000" t="50000" r="50000" b="50000"/>
          </a:path>
          <a:tileRect/>
        </a:gradFill>
        <a:ln>
          <a:noFill/>
        </a:ln>
      </a:spPr>
      <a:bodyPr lIns="91425" tIns="91425" rIns="91425" bIns="91425" anchor="t" anchorCtr="0">
        <a:noAutofit/>
      </a:bodyPr>
      <a:lstStyle>
        <a:defPPr marL="365760" rtl="0">
          <a:buNone/>
          <a:defRPr sz="4800" b="1" dirty="0">
            <a:solidFill>
              <a:srgbClr val="FFFFFF"/>
            </a:solidFill>
            <a:latin typeface="Montserrat"/>
            <a:ea typeface="Montserrat"/>
            <a:cs typeface="Montserrat"/>
            <a:sym typeface="Montserra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21670</TotalTime>
  <Words>5393</Words>
  <Application>Microsoft Macintosh PowerPoint</Application>
  <PresentationFormat>On-screen Show (16:9)</PresentationFormat>
  <Paragraphs>1056</Paragraphs>
  <Slides>167</Slides>
  <Notes>143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167</vt:i4>
      </vt:variant>
    </vt:vector>
  </HeadingPairs>
  <TitlesOfParts>
    <vt:vector size="168" baseType="lpstr"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Yevgeniy Brikman</cp:lastModifiedBy>
  <cp:revision>1480</cp:revision>
  <dcterms:modified xsi:type="dcterms:W3CDTF">2016-11-19T23:23:46Z</dcterms:modified>
</cp:coreProperties>
</file>